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4"/>
  </p:sldMasterIdLst>
  <p:notesMasterIdLst>
    <p:notesMasterId r:id="rId26"/>
  </p:notesMasterIdLst>
  <p:sldIdLst>
    <p:sldId id="256" r:id="rId5"/>
    <p:sldId id="257" r:id="rId6"/>
    <p:sldId id="271" r:id="rId7"/>
    <p:sldId id="270" r:id="rId8"/>
    <p:sldId id="269" r:id="rId9"/>
    <p:sldId id="263" r:id="rId10"/>
    <p:sldId id="264" r:id="rId11"/>
    <p:sldId id="265" r:id="rId12"/>
    <p:sldId id="266" r:id="rId13"/>
    <p:sldId id="267" r:id="rId14"/>
    <p:sldId id="277" r:id="rId15"/>
    <p:sldId id="268" r:id="rId16"/>
    <p:sldId id="275" r:id="rId17"/>
    <p:sldId id="274" r:id="rId18"/>
    <p:sldId id="276" r:id="rId19"/>
    <p:sldId id="278" r:id="rId20"/>
    <p:sldId id="281" r:id="rId21"/>
    <p:sldId id="279" r:id="rId22"/>
    <p:sldId id="280" r:id="rId23"/>
    <p:sldId id="272" r:id="rId24"/>
    <p:sldId id="273" r:id="rId2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annon Spencer" initials="SS" lastIdx="0" clrIdx="0">
    <p:extLst>
      <p:ext uri="{19B8F6BF-5375-455C-9EA6-DF929625EA0E}">
        <p15:presenceInfo xmlns:p15="http://schemas.microsoft.com/office/powerpoint/2012/main" userId="S-1-5-21-1328752202-1438216421-5522801-136303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43"/>
  </p:normalViewPr>
  <p:slideViewPr>
    <p:cSldViewPr snapToGrid="0" snapToObjects="1">
      <p:cViewPr>
        <p:scale>
          <a:sx n="62" d="100"/>
          <a:sy n="62" d="100"/>
        </p:scale>
        <p:origin x="1400" y="5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commentAuthors" Target="commentAuthors.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annon Spencer" userId="47c27acd-9021-42c0-acab-a6bb88f7a833" providerId="ADAL" clId="{BCC38FD0-2AEA-4888-A0BD-C3AEE1C9E65A}"/>
  </pc:docChgLst>
  <pc:docChgLst>
    <pc:chgData name="Shannon Spencer" userId="47c27acd-9021-42c0-acab-a6bb88f7a833" providerId="ADAL" clId="{FECB947D-4259-4217-8939-24DFA91D7356}"/>
    <pc:docChg chg="undo custSel addSld modSld sldOrd">
      <pc:chgData name="Shannon Spencer" userId="47c27acd-9021-42c0-acab-a6bb88f7a833" providerId="ADAL" clId="{FECB947D-4259-4217-8939-24DFA91D7356}" dt="2026-09-03T18:57:50.035" v="1249" actId="1076"/>
      <pc:docMkLst>
        <pc:docMk/>
      </pc:docMkLst>
      <pc:sldChg chg="modSp">
        <pc:chgData name="Shannon Spencer" userId="47c27acd-9021-42c0-acab-a6bb88f7a833" providerId="ADAL" clId="{FECB947D-4259-4217-8939-24DFA91D7356}" dt="2026-09-03T18:38:06.669" v="1133" actId="20577"/>
        <pc:sldMkLst>
          <pc:docMk/>
          <pc:sldMk cId="2732949852" sldId="256"/>
        </pc:sldMkLst>
        <pc:spChg chg="mod">
          <ac:chgData name="Shannon Spencer" userId="47c27acd-9021-42c0-acab-a6bb88f7a833" providerId="ADAL" clId="{FECB947D-4259-4217-8939-24DFA91D7356}" dt="2026-09-03T18:38:06.669" v="1133" actId="20577"/>
          <ac:spMkLst>
            <pc:docMk/>
            <pc:sldMk cId="2732949852" sldId="256"/>
            <ac:spMk id="3" creationId="{00000000-0000-0000-0000-000000000000}"/>
          </ac:spMkLst>
        </pc:spChg>
        <pc:picChg chg="mod">
          <ac:chgData name="Shannon Spencer" userId="47c27acd-9021-42c0-acab-a6bb88f7a833" providerId="ADAL" clId="{FECB947D-4259-4217-8939-24DFA91D7356}" dt="2026-09-03T18:37:54.151" v="1129" actId="14826"/>
          <ac:picMkLst>
            <pc:docMk/>
            <pc:sldMk cId="2732949852" sldId="256"/>
            <ac:picMk id="4" creationId="{00000000-0000-0000-0000-000000000000}"/>
          </ac:picMkLst>
        </pc:picChg>
      </pc:sldChg>
      <pc:sldChg chg="modSp">
        <pc:chgData name="Shannon Spencer" userId="47c27acd-9021-42c0-acab-a6bb88f7a833" providerId="ADAL" clId="{FECB947D-4259-4217-8939-24DFA91D7356}" dt="2026-09-03T18:39:31.956" v="1220" actId="20577"/>
        <pc:sldMkLst>
          <pc:docMk/>
          <pc:sldMk cId="4054300506" sldId="257"/>
        </pc:sldMkLst>
        <pc:spChg chg="mod">
          <ac:chgData name="Shannon Spencer" userId="47c27acd-9021-42c0-acab-a6bb88f7a833" providerId="ADAL" clId="{FECB947D-4259-4217-8939-24DFA91D7356}" dt="2026-09-03T18:39:31.956" v="1220" actId="20577"/>
          <ac:spMkLst>
            <pc:docMk/>
            <pc:sldMk cId="4054300506" sldId="257"/>
            <ac:spMk id="3" creationId="{00000000-0000-0000-0000-000000000000}"/>
          </ac:spMkLst>
        </pc:spChg>
      </pc:sldChg>
      <pc:sldChg chg="modSp">
        <pc:chgData name="Shannon Spencer" userId="47c27acd-9021-42c0-acab-a6bb88f7a833" providerId="ADAL" clId="{FECB947D-4259-4217-8939-24DFA91D7356}" dt="2026-09-03T18:45:52.845" v="1241" actId="20577"/>
        <pc:sldMkLst>
          <pc:docMk/>
          <pc:sldMk cId="3542625167" sldId="269"/>
        </pc:sldMkLst>
        <pc:spChg chg="mod">
          <ac:chgData name="Shannon Spencer" userId="47c27acd-9021-42c0-acab-a6bb88f7a833" providerId="ADAL" clId="{FECB947D-4259-4217-8939-24DFA91D7356}" dt="2026-09-03T18:45:52.845" v="1241" actId="20577"/>
          <ac:spMkLst>
            <pc:docMk/>
            <pc:sldMk cId="3542625167" sldId="269"/>
            <ac:spMk id="3" creationId="{34577126-1960-4AF3-A0AC-52FF30C4A262}"/>
          </ac:spMkLst>
        </pc:spChg>
      </pc:sldChg>
      <pc:sldChg chg="addSp modSp">
        <pc:chgData name="Shannon Spencer" userId="47c27acd-9021-42c0-acab-a6bb88f7a833" providerId="ADAL" clId="{FECB947D-4259-4217-8939-24DFA91D7356}" dt="2026-09-03T18:45:20.792" v="1237" actId="1076"/>
        <pc:sldMkLst>
          <pc:docMk/>
          <pc:sldMk cId="1505552353" sldId="271"/>
        </pc:sldMkLst>
        <pc:spChg chg="add mod">
          <ac:chgData name="Shannon Spencer" userId="47c27acd-9021-42c0-acab-a6bb88f7a833" providerId="ADAL" clId="{FECB947D-4259-4217-8939-24DFA91D7356}" dt="2026-09-03T18:45:20.792" v="1237" actId="1076"/>
          <ac:spMkLst>
            <pc:docMk/>
            <pc:sldMk cId="1505552353" sldId="271"/>
            <ac:spMk id="4" creationId="{60582D10-FFC6-4CD9-9965-41D73FDAE496}"/>
          </ac:spMkLst>
        </pc:spChg>
        <pc:picChg chg="mod">
          <ac:chgData name="Shannon Spencer" userId="47c27acd-9021-42c0-acab-a6bb88f7a833" providerId="ADAL" clId="{FECB947D-4259-4217-8939-24DFA91D7356}" dt="2026-09-03T18:39:48.501" v="1221" actId="1076"/>
          <ac:picMkLst>
            <pc:docMk/>
            <pc:sldMk cId="1505552353" sldId="271"/>
            <ac:picMk id="15" creationId="{A1433B7F-5CD7-4B5E-8663-51C137FA2F97}"/>
          </ac:picMkLst>
        </pc:picChg>
      </pc:sldChg>
      <pc:sldChg chg="addSp modSp">
        <pc:chgData name="Shannon Spencer" userId="47c27acd-9021-42c0-acab-a6bb88f7a833" providerId="ADAL" clId="{FECB947D-4259-4217-8939-24DFA91D7356}" dt="2026-09-03T18:57:50.035" v="1249" actId="1076"/>
        <pc:sldMkLst>
          <pc:docMk/>
          <pc:sldMk cId="2028023302" sldId="281"/>
        </pc:sldMkLst>
        <pc:spChg chg="add mod">
          <ac:chgData name="Shannon Spencer" userId="47c27acd-9021-42c0-acab-a6bb88f7a833" providerId="ADAL" clId="{FECB947D-4259-4217-8939-24DFA91D7356}" dt="2026-09-03T18:57:50.035" v="1249" actId="1076"/>
          <ac:spMkLst>
            <pc:docMk/>
            <pc:sldMk cId="2028023302" sldId="281"/>
            <ac:spMk id="3" creationId="{23B069E5-9B97-42D8-B293-A6D45FC04A8C}"/>
          </ac:spMkLst>
        </pc:spChg>
        <pc:picChg chg="mod">
          <ac:chgData name="Shannon Spencer" userId="47c27acd-9021-42c0-acab-a6bb88f7a833" providerId="ADAL" clId="{FECB947D-4259-4217-8939-24DFA91D7356}" dt="2026-09-03T18:57:35.174" v="1248" actId="1076"/>
          <ac:picMkLst>
            <pc:docMk/>
            <pc:sldMk cId="2028023302" sldId="281"/>
            <ac:picMk id="4" creationId="{6A980322-985C-4AF9-BF4E-37C29B6867C9}"/>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0E91E0-0EDE-4FDA-99A0-9F7D78D63215}" type="datetimeFigureOut">
              <a:rPr lang="en-US" smtClean="0"/>
              <a:t>9/3/2026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0926D8-C85C-4716-958D-D6B5CDA049C2}" type="slidenum">
              <a:rPr lang="en-US" smtClean="0"/>
              <a:t>‹#›</a:t>
            </a:fld>
            <a:endParaRPr lang="en-US"/>
          </a:p>
        </p:txBody>
      </p:sp>
    </p:spTree>
    <p:extLst>
      <p:ext uri="{BB962C8B-B14F-4D97-AF65-F5344CB8AC3E}">
        <p14:creationId xmlns:p14="http://schemas.microsoft.com/office/powerpoint/2010/main" val="34997257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E0926D8-C85C-4716-958D-D6B5CDA049C2}" type="slidenum">
              <a:rPr lang="en-US" smtClean="0"/>
              <a:t>3</a:t>
            </a:fld>
            <a:endParaRPr lang="en-US"/>
          </a:p>
        </p:txBody>
      </p:sp>
    </p:spTree>
    <p:extLst>
      <p:ext uri="{BB962C8B-B14F-4D97-AF65-F5344CB8AC3E}">
        <p14:creationId xmlns:p14="http://schemas.microsoft.com/office/powerpoint/2010/main" val="1728160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a:t>Click to edit Master title style</a:t>
            </a:r>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a:t>Click to edit Master subtitle style</a:t>
            </a:r>
          </a:p>
        </p:txBody>
      </p:sp>
      <p:sp>
        <p:nvSpPr>
          <p:cNvPr id="4" name="Date Placeholder 3"/>
          <p:cNvSpPr>
            <a:spLocks noGrp="1"/>
          </p:cNvSpPr>
          <p:nvPr>
            <p:ph type="dt" sz="half" idx="10"/>
          </p:nvPr>
        </p:nvSpPr>
        <p:spPr/>
        <p:txBody>
          <a:bodyPr/>
          <a:lstStyle/>
          <a:p>
            <a:fld id="{F50C6349-733F-704C-B9C5-12976DDECAF0}"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2EFB0B-3292-9B49-885D-F7885AF74C17}" type="slidenum">
              <a:rPr lang="en-US" smtClean="0"/>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F50C6349-733F-704C-B9C5-12976DDECAF0}"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2EFB0B-3292-9B49-885D-F7885AF74C17}"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a:t>Click to edit Master title style</a:t>
            </a:r>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F50C6349-733F-704C-B9C5-12976DDECAF0}"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2EFB0B-3292-9B49-885D-F7885AF74C17}"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F50C6349-733F-704C-B9C5-12976DDECAF0}" type="datetimeFigureOut">
              <a:rPr lang="en-US" smtClean="0"/>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2EFB0B-3292-9B49-885D-F7885AF74C17}"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F50C6349-733F-704C-B9C5-12976DDECAF0}" type="datetimeFigureOut">
              <a:rPr lang="en-US" smtClean="0"/>
              <a:t>9/3/2026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02EFB0B-3292-9B49-885D-F7885AF74C17}"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F50C6349-733F-704C-B9C5-12976DDECAF0}" type="datetimeFigureOut">
              <a:rPr lang="en-US" smtClean="0"/>
              <a:t>9/3/2026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02EFB0B-3292-9B49-885D-F7885AF74C17}"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0C6349-733F-704C-B9C5-12976DDECAF0}" type="datetimeFigureOut">
              <a:rPr lang="en-US" smtClean="0"/>
              <a:t>9/3/2026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02EFB0B-3292-9B49-885D-F7885AF74C17}"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a:t>Click to edit Master title style</a:t>
            </a:r>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F50C6349-733F-704C-B9C5-12976DDECAF0}" type="datetimeFigureOut">
              <a:rPr lang="en-US" smtClean="0"/>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2EFB0B-3292-9B49-885D-F7885AF74C17}" type="slidenum">
              <a:rPr lang="en-US" smtClean="0"/>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a:t>Click to edit Master title style</a:t>
            </a:r>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a:t>Drag picture to placeholder or click icon to add</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F50C6349-733F-704C-B9C5-12976DDECAF0}" type="datetimeFigureOut">
              <a:rPr lang="en-US" smtClean="0"/>
              <a:t>9/3/2026</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E02EFB0B-3292-9B49-885D-F7885AF74C17}"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F50C6349-733F-704C-B9C5-12976DDECAF0}"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2EFB0B-3292-9B49-885D-F7885AF74C17}"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304800"/>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F50C6349-733F-704C-B9C5-12976DDECAF0}" type="datetimeFigureOut">
              <a:rPr lang="en-US" smtClean="0"/>
              <a:t>9/3/2026</a:t>
            </a:fld>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E02EFB0B-3292-9B49-885D-F7885AF74C17}"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kumimoji="0" lang="en-US"/>
              <a:t>Click to edit Master title style</a:t>
            </a:r>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F50C6349-733F-704C-B9C5-12976DDECAF0}" type="datetimeFigureOut">
              <a:rPr lang="en-US" smtClean="0"/>
              <a:t>9/3/2026</a:t>
            </a:fld>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E02EFB0B-3292-9B49-885D-F7885AF74C17}"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hyperlink" Target="https://www.signupgenius.com/go/10C044AAFAA2CA7FEC25-63815098-concession#/" TargetMode="External"/><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983858" y="3957004"/>
            <a:ext cx="5176283" cy="733267"/>
          </a:xfrm>
        </p:spPr>
        <p:txBody>
          <a:bodyPr>
            <a:noAutofit/>
          </a:bodyPr>
          <a:lstStyle/>
          <a:p>
            <a:pPr algn="ctr"/>
            <a:r>
              <a:rPr lang="en-US" sz="4000" dirty="0">
                <a:latin typeface="Arial Black" panose="020B0A04020102020204" pitchFamily="34" charset="0"/>
              </a:rPr>
              <a:t>2026-27 Season</a:t>
            </a:r>
          </a:p>
        </p:txBody>
      </p:sp>
      <p:pic>
        <p:nvPicPr>
          <p:cNvPr id="4" name="Picture 3"/>
          <p:cNvPicPr>
            <a:picLocks noChangeAspect="1"/>
          </p:cNvPicPr>
          <p:nvPr/>
        </p:nvPicPr>
        <p:blipFill>
          <a:blip r:embed="rId2"/>
          <a:stretch>
            <a:fillRect/>
          </a:stretch>
        </p:blipFill>
        <p:spPr>
          <a:xfrm>
            <a:off x="3189994" y="498296"/>
            <a:ext cx="2764011" cy="3210467"/>
          </a:xfrm>
          <a:prstGeom prst="rect">
            <a:avLst/>
          </a:prstGeom>
        </p:spPr>
      </p:pic>
      <p:sp>
        <p:nvSpPr>
          <p:cNvPr id="6" name="Title 5">
            <a:extLst>
              <a:ext uri="{FF2B5EF4-FFF2-40B4-BE49-F238E27FC236}">
                <a16:creationId xmlns:a16="http://schemas.microsoft.com/office/drawing/2014/main" id="{328F8E12-D8C5-44FA-94DE-2B4331A79288}"/>
              </a:ext>
            </a:extLst>
          </p:cNvPr>
          <p:cNvSpPr>
            <a:spLocks noGrp="1"/>
          </p:cNvSpPr>
          <p:nvPr>
            <p:ph type="ctrTitle"/>
          </p:nvPr>
        </p:nvSpPr>
        <p:spPr>
          <a:xfrm>
            <a:off x="1597202" y="5575066"/>
            <a:ext cx="5949593" cy="733267"/>
          </a:xfrm>
        </p:spPr>
        <p:txBody>
          <a:bodyPr/>
          <a:lstStyle/>
          <a:p>
            <a:pPr algn="ctr"/>
            <a:r>
              <a:rPr lang="en-US" dirty="0">
                <a:solidFill>
                  <a:srgbClr val="FF0000"/>
                </a:solidFill>
                <a:latin typeface="Arial Black" panose="020B0A04020102020204" pitchFamily="34" charset="0"/>
              </a:rPr>
              <a:t>Parent Meeting</a:t>
            </a:r>
          </a:p>
        </p:txBody>
      </p:sp>
    </p:spTree>
    <p:extLst>
      <p:ext uri="{BB962C8B-B14F-4D97-AF65-F5344CB8AC3E}">
        <p14:creationId xmlns:p14="http://schemas.microsoft.com/office/powerpoint/2010/main" val="27329498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rgbClr val="FF0000"/>
                </a:solidFill>
              </a:rPr>
              <a:t>MacArthur Basketball Coaches</a:t>
            </a:r>
          </a:p>
        </p:txBody>
      </p:sp>
      <p:sp>
        <p:nvSpPr>
          <p:cNvPr id="3" name="Content Placeholder 2"/>
          <p:cNvSpPr>
            <a:spLocks noGrp="1"/>
          </p:cNvSpPr>
          <p:nvPr>
            <p:ph idx="1"/>
          </p:nvPr>
        </p:nvSpPr>
        <p:spPr>
          <a:xfrm>
            <a:off x="457200" y="1930639"/>
            <a:ext cx="8229600" cy="4542079"/>
          </a:xfrm>
        </p:spPr>
        <p:txBody>
          <a:bodyPr>
            <a:normAutofit fontScale="85000" lnSpcReduction="20000"/>
          </a:bodyPr>
          <a:lstStyle/>
          <a:p>
            <a:r>
              <a:rPr lang="en-US" sz="1600" dirty="0">
                <a:latin typeface="Arial Black" panose="020B0A04020102020204" pitchFamily="34" charset="0"/>
              </a:rPr>
              <a:t>Head Coach: Shannon Spencer</a:t>
            </a:r>
          </a:p>
          <a:p>
            <a:pPr lvl="1"/>
            <a:r>
              <a:rPr lang="en-US" sz="1400" dirty="0">
                <a:latin typeface="Arial Black" panose="020B0A04020102020204" pitchFamily="34" charset="0"/>
              </a:rPr>
              <a:t>Email: saspencer@aldineisd.org</a:t>
            </a:r>
          </a:p>
          <a:p>
            <a:pPr lvl="1"/>
            <a:r>
              <a:rPr lang="en-US" sz="1400" dirty="0">
                <a:latin typeface="Arial Black" panose="020B0A04020102020204" pitchFamily="34" charset="0"/>
              </a:rPr>
              <a:t>Phone Number: 713-775-6032</a:t>
            </a:r>
          </a:p>
          <a:p>
            <a:pPr lvl="1"/>
            <a:r>
              <a:rPr lang="en-US" sz="1400" dirty="0">
                <a:latin typeface="Arial Black" panose="020B0A04020102020204" pitchFamily="34" charset="0"/>
              </a:rPr>
              <a:t>Conference: 5th       </a:t>
            </a:r>
          </a:p>
          <a:p>
            <a:pPr lvl="1"/>
            <a:endParaRPr lang="en-US" sz="1600" dirty="0">
              <a:latin typeface="Arial Black" panose="020B0A04020102020204" pitchFamily="34" charset="0"/>
            </a:endParaRPr>
          </a:p>
          <a:p>
            <a:r>
              <a:rPr lang="en-US" sz="1600" dirty="0">
                <a:latin typeface="Arial Black" panose="020B0A04020102020204" pitchFamily="34" charset="0"/>
              </a:rPr>
              <a:t>Assistant Coach: Colby </a:t>
            </a:r>
            <a:r>
              <a:rPr lang="en-US" sz="1600" dirty="0" err="1">
                <a:latin typeface="Arial Black" panose="020B0A04020102020204" pitchFamily="34" charset="0"/>
              </a:rPr>
              <a:t>Haevischer</a:t>
            </a:r>
            <a:r>
              <a:rPr lang="en-US" sz="1600" dirty="0">
                <a:latin typeface="Arial Black" panose="020B0A04020102020204" pitchFamily="34" charset="0"/>
              </a:rPr>
              <a:t> (</a:t>
            </a:r>
            <a:r>
              <a:rPr lang="en-US" sz="1600" dirty="0" err="1">
                <a:latin typeface="Arial Black" panose="020B0A04020102020204" pitchFamily="34" charset="0"/>
              </a:rPr>
              <a:t>Soph</a:t>
            </a:r>
            <a:r>
              <a:rPr lang="en-US" sz="1600" dirty="0">
                <a:latin typeface="Arial Black" panose="020B0A04020102020204" pitchFamily="34" charset="0"/>
              </a:rPr>
              <a:t>)</a:t>
            </a:r>
          </a:p>
          <a:p>
            <a:pPr lvl="1"/>
            <a:r>
              <a:rPr lang="en-US" sz="1400" dirty="0">
                <a:latin typeface="Arial Black" panose="020B0A04020102020204" pitchFamily="34" charset="0"/>
              </a:rPr>
              <a:t>Email: chaevischer@aldineisd.org</a:t>
            </a:r>
          </a:p>
          <a:p>
            <a:pPr lvl="1"/>
            <a:r>
              <a:rPr lang="en-US" sz="1400" dirty="0">
                <a:latin typeface="Arial Black" panose="020B0A04020102020204" pitchFamily="34" charset="0"/>
              </a:rPr>
              <a:t>Phone Number: 979-627-5387</a:t>
            </a:r>
          </a:p>
          <a:p>
            <a:pPr lvl="1"/>
            <a:r>
              <a:rPr lang="en-US" sz="1400" dirty="0">
                <a:latin typeface="Arial Black" panose="020B0A04020102020204" pitchFamily="34" charset="0"/>
              </a:rPr>
              <a:t>Conference: 5th</a:t>
            </a:r>
          </a:p>
          <a:p>
            <a:pPr lvl="1"/>
            <a:endParaRPr lang="en-US" sz="1400" dirty="0">
              <a:latin typeface="Arial Black" panose="020B0A04020102020204" pitchFamily="34" charset="0"/>
            </a:endParaRPr>
          </a:p>
          <a:p>
            <a:r>
              <a:rPr lang="en-US" sz="1600" dirty="0">
                <a:latin typeface="Arial Black" panose="020B0A04020102020204" pitchFamily="34" charset="0"/>
              </a:rPr>
              <a:t>Associate Head Coach: Jeff Wylie (JV)</a:t>
            </a:r>
          </a:p>
          <a:p>
            <a:pPr lvl="1"/>
            <a:r>
              <a:rPr lang="en-US" sz="1400" dirty="0">
                <a:latin typeface="Arial Black" panose="020B0A04020102020204" pitchFamily="34" charset="0"/>
              </a:rPr>
              <a:t>Email: jwiley@aldineisd.org</a:t>
            </a:r>
          </a:p>
          <a:p>
            <a:pPr lvl="1"/>
            <a:r>
              <a:rPr lang="en-US" sz="1400" dirty="0">
                <a:latin typeface="Arial Black" panose="020B0A04020102020204" pitchFamily="34" charset="0"/>
              </a:rPr>
              <a:t>Phone Number: 713-492-3355</a:t>
            </a:r>
          </a:p>
          <a:p>
            <a:pPr lvl="1"/>
            <a:r>
              <a:rPr lang="en-US" sz="1400" dirty="0">
                <a:latin typeface="Arial Black" panose="020B0A04020102020204" pitchFamily="34" charset="0"/>
              </a:rPr>
              <a:t>Conference: 2nd</a:t>
            </a:r>
          </a:p>
          <a:p>
            <a:endParaRPr lang="en-US" sz="1400" dirty="0">
              <a:latin typeface="Arial Black" panose="020B0A04020102020204" pitchFamily="34" charset="0"/>
            </a:endParaRPr>
          </a:p>
          <a:p>
            <a:r>
              <a:rPr lang="en-US" sz="1600" dirty="0">
                <a:latin typeface="Arial Black" panose="020B0A04020102020204" pitchFamily="34" charset="0"/>
              </a:rPr>
              <a:t>Assistant Coach: </a:t>
            </a:r>
            <a:r>
              <a:rPr lang="en-US" sz="1600" dirty="0" err="1">
                <a:latin typeface="Arial Black" panose="020B0A04020102020204" pitchFamily="34" charset="0"/>
              </a:rPr>
              <a:t>Dhe’Ryan</a:t>
            </a:r>
            <a:r>
              <a:rPr lang="en-US" sz="1600" dirty="0">
                <a:latin typeface="Arial Black" panose="020B0A04020102020204" pitchFamily="34" charset="0"/>
              </a:rPr>
              <a:t> Jackson (9B)</a:t>
            </a:r>
          </a:p>
          <a:p>
            <a:pPr lvl="1"/>
            <a:r>
              <a:rPr lang="en-US" sz="1400" dirty="0">
                <a:latin typeface="Arial Black" panose="020B0A04020102020204" pitchFamily="34" charset="0"/>
              </a:rPr>
              <a:t>Email: djackson3@aldineisd.org</a:t>
            </a:r>
          </a:p>
          <a:p>
            <a:pPr lvl="1"/>
            <a:r>
              <a:rPr lang="en-US" sz="1400" dirty="0">
                <a:latin typeface="Arial Black" panose="020B0A04020102020204" pitchFamily="34" charset="0"/>
              </a:rPr>
              <a:t>Phone Number: 903-3406132</a:t>
            </a:r>
          </a:p>
          <a:p>
            <a:pPr lvl="1"/>
            <a:r>
              <a:rPr lang="en-US" sz="1400" dirty="0">
                <a:latin typeface="Arial Black" panose="020B0A04020102020204" pitchFamily="34" charset="0"/>
              </a:rPr>
              <a:t>Conference: 2nd</a:t>
            </a:r>
          </a:p>
          <a:p>
            <a:pPr lvl="1"/>
            <a:endParaRPr lang="en-US" sz="1400" dirty="0">
              <a:latin typeface="Arial Black" panose="020B0A04020102020204" pitchFamily="34" charset="0"/>
            </a:endParaRPr>
          </a:p>
          <a:p>
            <a:r>
              <a:rPr lang="en-US" sz="1600" dirty="0">
                <a:latin typeface="Arial Black" panose="020B0A04020102020204" pitchFamily="34" charset="0"/>
              </a:rPr>
              <a:t>Assistant Coach: Timmy Ware (9A)</a:t>
            </a:r>
          </a:p>
          <a:p>
            <a:pPr lvl="1"/>
            <a:r>
              <a:rPr lang="en-US" sz="1400" dirty="0">
                <a:latin typeface="Arial Black" panose="020B0A04020102020204" pitchFamily="34" charset="0"/>
              </a:rPr>
              <a:t>Email: tware@aldineisd.org</a:t>
            </a:r>
          </a:p>
          <a:p>
            <a:pPr lvl="1"/>
            <a:r>
              <a:rPr lang="en-US" sz="1400" dirty="0">
                <a:latin typeface="Arial Black" panose="020B0A04020102020204" pitchFamily="34" charset="0"/>
              </a:rPr>
              <a:t>Phone Number: 214-436-3695</a:t>
            </a:r>
          </a:p>
          <a:p>
            <a:pPr lvl="1"/>
            <a:r>
              <a:rPr lang="en-US" sz="1400" dirty="0">
                <a:latin typeface="Arial Black" panose="020B0A04020102020204" pitchFamily="34" charset="0"/>
              </a:rPr>
              <a:t>Conference: 2nd</a:t>
            </a:r>
          </a:p>
          <a:p>
            <a:pPr lvl="1"/>
            <a:endParaRPr lang="en-US" sz="1400" dirty="0">
              <a:latin typeface="Arial Black" panose="020B0A04020102020204" pitchFamily="34" charset="0"/>
            </a:endParaRPr>
          </a:p>
          <a:p>
            <a:pPr lvl="1"/>
            <a:endParaRPr lang="en-US" sz="1400" dirty="0">
              <a:latin typeface="Arial Black" panose="020B0A04020102020204" pitchFamily="34" charset="0"/>
            </a:endParaRPr>
          </a:p>
          <a:p>
            <a:pPr lvl="1"/>
            <a:endParaRPr lang="en-US" sz="1400" dirty="0">
              <a:latin typeface="Arial Black" panose="020B0A04020102020204" pitchFamily="34" charset="0"/>
            </a:endParaRPr>
          </a:p>
          <a:p>
            <a:pPr lvl="1"/>
            <a:endParaRPr lang="en-US" sz="1400" dirty="0">
              <a:latin typeface="Arial Black" panose="020B0A04020102020204" pitchFamily="34" charset="0"/>
            </a:endParaRPr>
          </a:p>
          <a:p>
            <a:pPr lvl="1"/>
            <a:endParaRPr lang="en-US" sz="1400" dirty="0">
              <a:latin typeface="Arial Black" panose="020B0A04020102020204" pitchFamily="34" charset="0"/>
            </a:endParaRPr>
          </a:p>
          <a:p>
            <a:pPr lvl="1"/>
            <a:endParaRPr lang="en-US" sz="1400" dirty="0">
              <a:latin typeface="Arial Black" panose="020B0A04020102020204" pitchFamily="34" charset="0"/>
            </a:endParaRPr>
          </a:p>
          <a:p>
            <a:pPr lvl="1"/>
            <a:endParaRPr lang="en-US" sz="1400" dirty="0">
              <a:latin typeface="Arial Black" panose="020B0A04020102020204" pitchFamily="34" charset="0"/>
            </a:endParaRPr>
          </a:p>
          <a:p>
            <a:pPr lvl="1"/>
            <a:endParaRPr lang="en-US" sz="1400" dirty="0">
              <a:latin typeface="Arial Black" panose="020B0A04020102020204" pitchFamily="34" charset="0"/>
            </a:endParaRPr>
          </a:p>
          <a:p>
            <a:pPr lvl="1"/>
            <a:endParaRPr lang="en-US" sz="1400" dirty="0">
              <a:latin typeface="Arial Black" panose="020B0A04020102020204" pitchFamily="34" charset="0"/>
            </a:endParaRPr>
          </a:p>
          <a:p>
            <a:pPr lvl="1"/>
            <a:endParaRPr lang="en-US" sz="1400" dirty="0">
              <a:latin typeface="Arial Black" panose="020B0A04020102020204" pitchFamily="34" charset="0"/>
            </a:endParaRPr>
          </a:p>
          <a:p>
            <a:pPr lvl="1"/>
            <a:endParaRPr lang="en-US" sz="1400" dirty="0">
              <a:latin typeface="Arial Black" panose="020B0A04020102020204" pitchFamily="34" charset="0"/>
            </a:endParaRPr>
          </a:p>
        </p:txBody>
      </p:sp>
    </p:spTree>
    <p:extLst>
      <p:ext uri="{BB962C8B-B14F-4D97-AF65-F5344CB8AC3E}">
        <p14:creationId xmlns:p14="http://schemas.microsoft.com/office/powerpoint/2010/main" val="40543005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F500A-8BB0-452C-A8F4-44EF5F2DC1BC}"/>
              </a:ext>
            </a:extLst>
          </p:cNvPr>
          <p:cNvSpPr>
            <a:spLocks noGrp="1"/>
          </p:cNvSpPr>
          <p:nvPr>
            <p:ph type="title"/>
          </p:nvPr>
        </p:nvSpPr>
        <p:spPr/>
        <p:txBody>
          <a:bodyPr/>
          <a:lstStyle/>
          <a:p>
            <a:pPr algn="ctr"/>
            <a:r>
              <a:rPr lang="en-US" dirty="0">
                <a:solidFill>
                  <a:srgbClr val="FF0000"/>
                </a:solidFill>
              </a:rPr>
              <a:t>News &amp; Schedules</a:t>
            </a:r>
          </a:p>
        </p:txBody>
      </p:sp>
      <p:sp>
        <p:nvSpPr>
          <p:cNvPr id="3" name="TextBox 2">
            <a:extLst>
              <a:ext uri="{FF2B5EF4-FFF2-40B4-BE49-F238E27FC236}">
                <a16:creationId xmlns:a16="http://schemas.microsoft.com/office/drawing/2014/main" id="{A9F8F592-2ECD-4E8E-8B4E-45A1252C345D}"/>
              </a:ext>
            </a:extLst>
          </p:cNvPr>
          <p:cNvSpPr txBox="1"/>
          <p:nvPr/>
        </p:nvSpPr>
        <p:spPr>
          <a:xfrm>
            <a:off x="1828799" y="2565036"/>
            <a:ext cx="7171361" cy="707886"/>
          </a:xfrm>
          <a:prstGeom prst="rect">
            <a:avLst/>
          </a:prstGeom>
          <a:noFill/>
        </p:spPr>
        <p:txBody>
          <a:bodyPr wrap="square" rtlCol="0">
            <a:spAutoFit/>
          </a:bodyPr>
          <a:lstStyle/>
          <a:p>
            <a:pPr algn="ctr"/>
            <a:r>
              <a:rPr lang="en-US" sz="4000" dirty="0"/>
              <a:t>www.macarthurhoops.com</a:t>
            </a:r>
          </a:p>
        </p:txBody>
      </p:sp>
      <p:pic>
        <p:nvPicPr>
          <p:cNvPr id="11" name="Picture 10">
            <a:extLst>
              <a:ext uri="{FF2B5EF4-FFF2-40B4-BE49-F238E27FC236}">
                <a16:creationId xmlns:a16="http://schemas.microsoft.com/office/drawing/2014/main" id="{3BBD7F3A-72A7-4D2C-AA0A-C6DF58534F8D}"/>
              </a:ext>
            </a:extLst>
          </p:cNvPr>
          <p:cNvPicPr>
            <a:picLocks noChangeAspect="1"/>
          </p:cNvPicPr>
          <p:nvPr/>
        </p:nvPicPr>
        <p:blipFill>
          <a:blip r:embed="rId3"/>
          <a:stretch>
            <a:fillRect/>
          </a:stretch>
        </p:blipFill>
        <p:spPr>
          <a:xfrm>
            <a:off x="457200" y="1945986"/>
            <a:ext cx="1698678" cy="1945986"/>
          </a:xfrm>
          <a:prstGeom prst="rect">
            <a:avLst/>
          </a:prstGeom>
        </p:spPr>
      </p:pic>
      <p:pic>
        <p:nvPicPr>
          <p:cNvPr id="15" name="Picture 14">
            <a:extLst>
              <a:ext uri="{FF2B5EF4-FFF2-40B4-BE49-F238E27FC236}">
                <a16:creationId xmlns:a16="http://schemas.microsoft.com/office/drawing/2014/main" id="{A1433B7F-5CD7-4B5E-8663-51C137FA2F97}"/>
              </a:ext>
            </a:extLst>
          </p:cNvPr>
          <p:cNvPicPr>
            <a:picLocks noChangeAspect="1"/>
          </p:cNvPicPr>
          <p:nvPr/>
        </p:nvPicPr>
        <p:blipFill>
          <a:blip r:embed="rId4"/>
          <a:stretch>
            <a:fillRect/>
          </a:stretch>
        </p:blipFill>
        <p:spPr>
          <a:xfrm>
            <a:off x="1321206" y="3945942"/>
            <a:ext cx="6501587" cy="1130159"/>
          </a:xfrm>
          <a:prstGeom prst="rect">
            <a:avLst/>
          </a:prstGeom>
        </p:spPr>
      </p:pic>
      <p:sp>
        <p:nvSpPr>
          <p:cNvPr id="4" name="TextBox 3">
            <a:extLst>
              <a:ext uri="{FF2B5EF4-FFF2-40B4-BE49-F238E27FC236}">
                <a16:creationId xmlns:a16="http://schemas.microsoft.com/office/drawing/2014/main" id="{60582D10-FFC6-4CD9-9965-41D73FDAE496}"/>
              </a:ext>
            </a:extLst>
          </p:cNvPr>
          <p:cNvSpPr txBox="1"/>
          <p:nvPr/>
        </p:nvSpPr>
        <p:spPr>
          <a:xfrm>
            <a:off x="2558264" y="5333622"/>
            <a:ext cx="4027470" cy="830997"/>
          </a:xfrm>
          <a:prstGeom prst="rect">
            <a:avLst/>
          </a:prstGeom>
          <a:noFill/>
        </p:spPr>
        <p:txBody>
          <a:bodyPr wrap="square" rtlCol="0">
            <a:spAutoFit/>
          </a:bodyPr>
          <a:lstStyle/>
          <a:p>
            <a:pPr algn="ctr"/>
            <a:r>
              <a:rPr lang="en-US" sz="4800" dirty="0"/>
              <a:t>GX6S-E657</a:t>
            </a:r>
          </a:p>
        </p:txBody>
      </p:sp>
    </p:spTree>
    <p:extLst>
      <p:ext uri="{BB962C8B-B14F-4D97-AF65-F5344CB8AC3E}">
        <p14:creationId xmlns:p14="http://schemas.microsoft.com/office/powerpoint/2010/main" val="15055523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CB821-6E29-49F5-B8FD-BB74D788228E}"/>
              </a:ext>
            </a:extLst>
          </p:cNvPr>
          <p:cNvSpPr>
            <a:spLocks noGrp="1"/>
          </p:cNvSpPr>
          <p:nvPr>
            <p:ph type="title"/>
          </p:nvPr>
        </p:nvSpPr>
        <p:spPr/>
        <p:txBody>
          <a:bodyPr/>
          <a:lstStyle/>
          <a:p>
            <a:pPr algn="ctr"/>
            <a:r>
              <a:rPr lang="en-US" dirty="0">
                <a:solidFill>
                  <a:srgbClr val="FF0000"/>
                </a:solidFill>
              </a:rPr>
              <a:t>Social Media</a:t>
            </a:r>
          </a:p>
        </p:txBody>
      </p:sp>
      <p:pic>
        <p:nvPicPr>
          <p:cNvPr id="4" name="Picture 3">
            <a:extLst>
              <a:ext uri="{FF2B5EF4-FFF2-40B4-BE49-F238E27FC236}">
                <a16:creationId xmlns:a16="http://schemas.microsoft.com/office/drawing/2014/main" id="{36924172-D47A-4BDE-97CB-55A7AE7D91C5}"/>
              </a:ext>
            </a:extLst>
          </p:cNvPr>
          <p:cNvPicPr>
            <a:picLocks noChangeAspect="1"/>
          </p:cNvPicPr>
          <p:nvPr/>
        </p:nvPicPr>
        <p:blipFill>
          <a:blip r:embed="rId2"/>
          <a:stretch>
            <a:fillRect/>
          </a:stretch>
        </p:blipFill>
        <p:spPr>
          <a:xfrm>
            <a:off x="1053751" y="2091581"/>
            <a:ext cx="908751" cy="908751"/>
          </a:xfrm>
          <a:prstGeom prst="rect">
            <a:avLst/>
          </a:prstGeom>
        </p:spPr>
      </p:pic>
      <p:pic>
        <p:nvPicPr>
          <p:cNvPr id="6" name="Picture 5">
            <a:extLst>
              <a:ext uri="{FF2B5EF4-FFF2-40B4-BE49-F238E27FC236}">
                <a16:creationId xmlns:a16="http://schemas.microsoft.com/office/drawing/2014/main" id="{03B2950E-5F4A-4718-8028-D96AA9652ABC}"/>
              </a:ext>
            </a:extLst>
          </p:cNvPr>
          <p:cNvPicPr>
            <a:picLocks noChangeAspect="1"/>
          </p:cNvPicPr>
          <p:nvPr/>
        </p:nvPicPr>
        <p:blipFill>
          <a:blip r:embed="rId3"/>
          <a:stretch>
            <a:fillRect/>
          </a:stretch>
        </p:blipFill>
        <p:spPr>
          <a:xfrm>
            <a:off x="730903" y="3367110"/>
            <a:ext cx="1554448" cy="1554448"/>
          </a:xfrm>
          <a:prstGeom prst="rect">
            <a:avLst/>
          </a:prstGeom>
        </p:spPr>
      </p:pic>
      <p:pic>
        <p:nvPicPr>
          <p:cNvPr id="10" name="Picture 9">
            <a:extLst>
              <a:ext uri="{FF2B5EF4-FFF2-40B4-BE49-F238E27FC236}">
                <a16:creationId xmlns:a16="http://schemas.microsoft.com/office/drawing/2014/main" id="{597EEB73-F44F-4D9C-94D5-738CB4604E56}"/>
              </a:ext>
            </a:extLst>
          </p:cNvPr>
          <p:cNvPicPr>
            <a:picLocks noChangeAspect="1"/>
          </p:cNvPicPr>
          <p:nvPr/>
        </p:nvPicPr>
        <p:blipFill>
          <a:blip r:embed="rId4"/>
          <a:stretch>
            <a:fillRect/>
          </a:stretch>
        </p:blipFill>
        <p:spPr>
          <a:xfrm>
            <a:off x="786762" y="4959849"/>
            <a:ext cx="1442731" cy="1442731"/>
          </a:xfrm>
          <a:prstGeom prst="rect">
            <a:avLst/>
          </a:prstGeom>
        </p:spPr>
      </p:pic>
      <p:sp>
        <p:nvSpPr>
          <p:cNvPr id="11" name="TextBox 10">
            <a:extLst>
              <a:ext uri="{FF2B5EF4-FFF2-40B4-BE49-F238E27FC236}">
                <a16:creationId xmlns:a16="http://schemas.microsoft.com/office/drawing/2014/main" id="{1D8A8329-1B84-4739-BA15-A9BCF4C5E938}"/>
              </a:ext>
            </a:extLst>
          </p:cNvPr>
          <p:cNvSpPr txBox="1"/>
          <p:nvPr/>
        </p:nvSpPr>
        <p:spPr>
          <a:xfrm>
            <a:off x="5270643" y="2661007"/>
            <a:ext cx="184731" cy="369332"/>
          </a:xfrm>
          <a:prstGeom prst="rect">
            <a:avLst/>
          </a:prstGeom>
          <a:noFill/>
        </p:spPr>
        <p:txBody>
          <a:bodyPr wrap="none" rtlCol="0">
            <a:spAutoFit/>
          </a:bodyPr>
          <a:lstStyle/>
          <a:p>
            <a:endParaRPr lang="en-US" dirty="0"/>
          </a:p>
        </p:txBody>
      </p:sp>
      <p:sp>
        <p:nvSpPr>
          <p:cNvPr id="12" name="TextBox 11">
            <a:extLst>
              <a:ext uri="{FF2B5EF4-FFF2-40B4-BE49-F238E27FC236}">
                <a16:creationId xmlns:a16="http://schemas.microsoft.com/office/drawing/2014/main" id="{637FA1F1-5D15-4711-80D4-C3A87AB6B8F3}"/>
              </a:ext>
            </a:extLst>
          </p:cNvPr>
          <p:cNvSpPr txBox="1"/>
          <p:nvPr/>
        </p:nvSpPr>
        <p:spPr>
          <a:xfrm>
            <a:off x="2933068" y="2192013"/>
            <a:ext cx="4469258" cy="707886"/>
          </a:xfrm>
          <a:prstGeom prst="rect">
            <a:avLst/>
          </a:prstGeom>
          <a:noFill/>
        </p:spPr>
        <p:txBody>
          <a:bodyPr wrap="square" rtlCol="0">
            <a:spAutoFit/>
          </a:bodyPr>
          <a:lstStyle/>
          <a:p>
            <a:pPr algn="ctr"/>
            <a:r>
              <a:rPr lang="en-US" sz="4000" dirty="0"/>
              <a:t>@</a:t>
            </a:r>
            <a:r>
              <a:rPr lang="en-US" sz="4000" dirty="0" err="1"/>
              <a:t>MacArthur.Hoops</a:t>
            </a:r>
            <a:endParaRPr lang="en-US" sz="4000" dirty="0"/>
          </a:p>
        </p:txBody>
      </p:sp>
      <p:sp>
        <p:nvSpPr>
          <p:cNvPr id="14" name="TextBox 13">
            <a:extLst>
              <a:ext uri="{FF2B5EF4-FFF2-40B4-BE49-F238E27FC236}">
                <a16:creationId xmlns:a16="http://schemas.microsoft.com/office/drawing/2014/main" id="{6BCAB873-B228-4B94-894B-8CD810236D15}"/>
              </a:ext>
            </a:extLst>
          </p:cNvPr>
          <p:cNvSpPr txBox="1"/>
          <p:nvPr/>
        </p:nvSpPr>
        <p:spPr>
          <a:xfrm>
            <a:off x="2933068" y="3827662"/>
            <a:ext cx="4469258" cy="707886"/>
          </a:xfrm>
          <a:prstGeom prst="rect">
            <a:avLst/>
          </a:prstGeom>
          <a:noFill/>
        </p:spPr>
        <p:txBody>
          <a:bodyPr wrap="square" rtlCol="0">
            <a:spAutoFit/>
          </a:bodyPr>
          <a:lstStyle/>
          <a:p>
            <a:pPr algn="ctr"/>
            <a:r>
              <a:rPr lang="en-US" sz="4000" dirty="0"/>
              <a:t>@</a:t>
            </a:r>
            <a:r>
              <a:rPr lang="en-US" sz="4000" dirty="0" err="1"/>
              <a:t>MacArthurHoops</a:t>
            </a:r>
            <a:endParaRPr lang="en-US" sz="4000" dirty="0"/>
          </a:p>
        </p:txBody>
      </p:sp>
      <p:sp>
        <p:nvSpPr>
          <p:cNvPr id="15" name="TextBox 14">
            <a:extLst>
              <a:ext uri="{FF2B5EF4-FFF2-40B4-BE49-F238E27FC236}">
                <a16:creationId xmlns:a16="http://schemas.microsoft.com/office/drawing/2014/main" id="{68EE8A05-3143-42B6-B797-D9781455A973}"/>
              </a:ext>
            </a:extLst>
          </p:cNvPr>
          <p:cNvSpPr txBox="1"/>
          <p:nvPr/>
        </p:nvSpPr>
        <p:spPr>
          <a:xfrm>
            <a:off x="2933068" y="5332871"/>
            <a:ext cx="4469258" cy="707886"/>
          </a:xfrm>
          <a:prstGeom prst="rect">
            <a:avLst/>
          </a:prstGeom>
          <a:noFill/>
        </p:spPr>
        <p:txBody>
          <a:bodyPr wrap="square" rtlCol="0">
            <a:spAutoFit/>
          </a:bodyPr>
          <a:lstStyle/>
          <a:p>
            <a:pPr algn="ctr"/>
            <a:r>
              <a:rPr lang="en-US" sz="4000" dirty="0"/>
              <a:t>@</a:t>
            </a:r>
            <a:r>
              <a:rPr lang="en-US" sz="4000" dirty="0" err="1"/>
              <a:t>BigMacHoops</a:t>
            </a:r>
            <a:endParaRPr lang="en-US" sz="4000" dirty="0"/>
          </a:p>
        </p:txBody>
      </p:sp>
    </p:spTree>
    <p:extLst>
      <p:ext uri="{BB962C8B-B14F-4D97-AF65-F5344CB8AC3E}">
        <p14:creationId xmlns:p14="http://schemas.microsoft.com/office/powerpoint/2010/main" val="32873149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4D381-6CB3-4345-9070-581036DB8474}"/>
              </a:ext>
            </a:extLst>
          </p:cNvPr>
          <p:cNvSpPr>
            <a:spLocks noGrp="1"/>
          </p:cNvSpPr>
          <p:nvPr>
            <p:ph type="title"/>
          </p:nvPr>
        </p:nvSpPr>
        <p:spPr/>
        <p:txBody>
          <a:bodyPr/>
          <a:lstStyle/>
          <a:p>
            <a:pPr algn="ctr"/>
            <a:r>
              <a:rPr lang="en-US" dirty="0">
                <a:solidFill>
                  <a:srgbClr val="FF0000"/>
                </a:solidFill>
              </a:rPr>
              <a:t>Important Dates</a:t>
            </a:r>
          </a:p>
        </p:txBody>
      </p:sp>
      <p:sp>
        <p:nvSpPr>
          <p:cNvPr id="3" name="Rectangle 2">
            <a:extLst>
              <a:ext uri="{FF2B5EF4-FFF2-40B4-BE49-F238E27FC236}">
                <a16:creationId xmlns:a16="http://schemas.microsoft.com/office/drawing/2014/main" id="{34577126-1960-4AF3-A0AC-52FF30C4A262}"/>
              </a:ext>
            </a:extLst>
          </p:cNvPr>
          <p:cNvSpPr/>
          <p:nvPr/>
        </p:nvSpPr>
        <p:spPr>
          <a:xfrm>
            <a:off x="1709362" y="2393879"/>
            <a:ext cx="5725275" cy="4031873"/>
          </a:xfrm>
          <a:prstGeom prst="rect">
            <a:avLst/>
          </a:prstGeom>
        </p:spPr>
        <p:txBody>
          <a:bodyPr wrap="square">
            <a:spAutoFit/>
          </a:bodyPr>
          <a:lstStyle/>
          <a:p>
            <a:pPr algn="ctr" fontAlgn="base">
              <a:spcBef>
                <a:spcPts val="640"/>
              </a:spcBef>
              <a:buFont typeface="Arial" panose="020B0604020202020204" pitchFamily="34" charset="0"/>
              <a:buChar char="•"/>
            </a:pPr>
            <a:r>
              <a:rPr lang="en-US" sz="2400" b="1" u="sng" dirty="0">
                <a:solidFill>
                  <a:srgbClr val="FF0000"/>
                </a:solidFill>
                <a:latin typeface="Arial Black" panose="020B0A04020102020204" pitchFamily="34" charset="0"/>
              </a:rPr>
              <a:t>Freshman Tryouts</a:t>
            </a:r>
          </a:p>
          <a:p>
            <a:pPr algn="ctr" fontAlgn="base">
              <a:spcBef>
                <a:spcPts val="640"/>
              </a:spcBef>
              <a:buFont typeface="Arial" panose="020B0604020202020204" pitchFamily="34" charset="0"/>
              <a:buChar char="•"/>
            </a:pPr>
            <a:r>
              <a:rPr lang="en-US" sz="2400" b="1" dirty="0">
                <a:solidFill>
                  <a:srgbClr val="FF0000"/>
                </a:solidFill>
                <a:latin typeface="Arial Black" panose="020B0A04020102020204" pitchFamily="34" charset="0"/>
              </a:rPr>
              <a:t>October 17</a:t>
            </a:r>
            <a:r>
              <a:rPr lang="en-US" sz="2400" b="1" baseline="30000" dirty="0">
                <a:solidFill>
                  <a:srgbClr val="FF0000"/>
                </a:solidFill>
                <a:latin typeface="Arial Black" panose="020B0A04020102020204" pitchFamily="34" charset="0"/>
              </a:rPr>
              <a:t>th</a:t>
            </a:r>
            <a:endParaRPr lang="en-US" sz="2400" b="1" dirty="0">
              <a:solidFill>
                <a:srgbClr val="FF0000"/>
              </a:solidFill>
              <a:latin typeface="Arial Black" panose="020B0A04020102020204" pitchFamily="34" charset="0"/>
            </a:endParaRPr>
          </a:p>
          <a:p>
            <a:pPr algn="ctr" fontAlgn="base">
              <a:spcBef>
                <a:spcPts val="640"/>
              </a:spcBef>
              <a:buFont typeface="Arial" panose="020B0604020202020204" pitchFamily="34" charset="0"/>
              <a:buChar char="•"/>
            </a:pPr>
            <a:r>
              <a:rPr lang="en-US" sz="2400" b="1" dirty="0">
                <a:solidFill>
                  <a:srgbClr val="FF0000"/>
                </a:solidFill>
                <a:latin typeface="Arial Black" panose="020B0A04020102020204" pitchFamily="34" charset="0"/>
              </a:rPr>
              <a:t>9-10am @ Mac 9</a:t>
            </a:r>
          </a:p>
          <a:p>
            <a:pPr algn="ctr" fontAlgn="base">
              <a:spcBef>
                <a:spcPts val="640"/>
              </a:spcBef>
              <a:buFont typeface="Arial" panose="020B0604020202020204" pitchFamily="34" charset="0"/>
              <a:buChar char="•"/>
            </a:pPr>
            <a:endParaRPr lang="en-US" sz="2400" b="1" dirty="0">
              <a:solidFill>
                <a:srgbClr val="FF0000"/>
              </a:solidFill>
              <a:latin typeface="Arial Black" panose="020B0A04020102020204" pitchFamily="34" charset="0"/>
            </a:endParaRPr>
          </a:p>
          <a:p>
            <a:pPr algn="ctr" fontAlgn="base">
              <a:spcBef>
                <a:spcPts val="640"/>
              </a:spcBef>
              <a:buFont typeface="Arial" panose="020B0604020202020204" pitchFamily="34" charset="0"/>
              <a:buChar char="•"/>
            </a:pPr>
            <a:r>
              <a:rPr lang="en-US" sz="2400" b="1" u="sng" dirty="0" err="1">
                <a:solidFill>
                  <a:srgbClr val="FF0000"/>
                </a:solidFill>
                <a:latin typeface="Arial Black" panose="020B0A04020102020204" pitchFamily="34" charset="0"/>
              </a:rPr>
              <a:t>Soph</a:t>
            </a:r>
            <a:r>
              <a:rPr lang="en-US" sz="2400" b="1" u="sng" dirty="0">
                <a:solidFill>
                  <a:srgbClr val="FF0000"/>
                </a:solidFill>
                <a:latin typeface="Arial Black" panose="020B0A04020102020204" pitchFamily="34" charset="0"/>
              </a:rPr>
              <a:t>, JV, &amp; Varsity Tryouts</a:t>
            </a:r>
          </a:p>
          <a:p>
            <a:pPr algn="ctr" fontAlgn="base">
              <a:spcBef>
                <a:spcPts val="640"/>
              </a:spcBef>
              <a:buFont typeface="Arial" panose="020B0604020202020204" pitchFamily="34" charset="0"/>
              <a:buChar char="•"/>
            </a:pPr>
            <a:r>
              <a:rPr lang="en-US" sz="2400" b="1" i="0" strike="noStrike" dirty="0">
                <a:solidFill>
                  <a:srgbClr val="FF0000"/>
                </a:solidFill>
                <a:effectLst/>
                <a:latin typeface="Arial Black" panose="020B0A04020102020204" pitchFamily="34" charset="0"/>
              </a:rPr>
              <a:t>October 28</a:t>
            </a:r>
            <a:r>
              <a:rPr lang="en-US" sz="2400" b="1" i="0" strike="noStrike" baseline="30000" dirty="0">
                <a:solidFill>
                  <a:srgbClr val="FF0000"/>
                </a:solidFill>
                <a:effectLst/>
                <a:latin typeface="Arial Black" panose="020B0A04020102020204" pitchFamily="34" charset="0"/>
              </a:rPr>
              <a:t>th</a:t>
            </a:r>
            <a:endParaRPr lang="en-US" sz="2400" b="1" i="0" strike="noStrike" dirty="0">
              <a:solidFill>
                <a:srgbClr val="FF0000"/>
              </a:solidFill>
              <a:effectLst/>
              <a:latin typeface="Arial Black" panose="020B0A04020102020204" pitchFamily="34" charset="0"/>
            </a:endParaRPr>
          </a:p>
          <a:p>
            <a:pPr algn="ctr" fontAlgn="base">
              <a:spcBef>
                <a:spcPts val="640"/>
              </a:spcBef>
              <a:buFont typeface="Arial" panose="020B0604020202020204" pitchFamily="34" charset="0"/>
              <a:buChar char="•"/>
            </a:pPr>
            <a:r>
              <a:rPr lang="en-US" sz="2400" b="1" dirty="0">
                <a:solidFill>
                  <a:srgbClr val="FF0000"/>
                </a:solidFill>
                <a:latin typeface="Arial Black" panose="020B0A04020102020204" pitchFamily="34" charset="0"/>
              </a:rPr>
              <a:t>3-4pm @ Big Mac</a:t>
            </a:r>
            <a:endParaRPr lang="en-US" sz="2400" b="1" i="0" strike="noStrike" dirty="0">
              <a:solidFill>
                <a:srgbClr val="FF0000"/>
              </a:solidFill>
              <a:effectLst/>
              <a:latin typeface="Arial Black" panose="020B0A04020102020204" pitchFamily="34" charset="0"/>
            </a:endParaRPr>
          </a:p>
          <a:p>
            <a:pPr algn="ctr" fontAlgn="base">
              <a:spcBef>
                <a:spcPts val="640"/>
              </a:spcBef>
              <a:buFont typeface="Arial" panose="020B0604020202020204" pitchFamily="34" charset="0"/>
              <a:buChar char="•"/>
            </a:pPr>
            <a:endParaRPr lang="en-US" sz="2400" b="1" u="sng" dirty="0">
              <a:solidFill>
                <a:srgbClr val="FF0000"/>
              </a:solidFill>
              <a:latin typeface="Arial Black" panose="020B0A04020102020204" pitchFamily="34" charset="0"/>
            </a:endParaRPr>
          </a:p>
          <a:p>
            <a:pPr algn="ctr" fontAlgn="base">
              <a:spcBef>
                <a:spcPts val="640"/>
              </a:spcBef>
              <a:buFont typeface="Arial" panose="020B0604020202020204" pitchFamily="34" charset="0"/>
              <a:buChar char="•"/>
            </a:pPr>
            <a:endParaRPr lang="en-US" sz="2400" b="0" i="0" u="none" strike="noStrike" dirty="0">
              <a:solidFill>
                <a:srgbClr val="FF0000"/>
              </a:solidFill>
              <a:effectLst/>
              <a:latin typeface="Arial Black" panose="020B0A04020102020204" pitchFamily="34" charset="0"/>
            </a:endParaRPr>
          </a:p>
        </p:txBody>
      </p:sp>
    </p:spTree>
    <p:extLst>
      <p:ext uri="{BB962C8B-B14F-4D97-AF65-F5344CB8AC3E}">
        <p14:creationId xmlns:p14="http://schemas.microsoft.com/office/powerpoint/2010/main" val="35426251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rgbClr val="FF0000"/>
                </a:solidFill>
              </a:rPr>
              <a:t>Player Expectations</a:t>
            </a:r>
          </a:p>
        </p:txBody>
      </p:sp>
      <p:sp>
        <p:nvSpPr>
          <p:cNvPr id="3" name="Content Placeholder 2"/>
          <p:cNvSpPr>
            <a:spLocks noGrp="1"/>
          </p:cNvSpPr>
          <p:nvPr>
            <p:ph idx="1"/>
          </p:nvPr>
        </p:nvSpPr>
        <p:spPr>
          <a:xfrm>
            <a:off x="457200" y="2076943"/>
            <a:ext cx="8229600" cy="4625609"/>
          </a:xfrm>
        </p:spPr>
        <p:txBody>
          <a:bodyPr>
            <a:normAutofit fontScale="62500" lnSpcReduction="20000"/>
          </a:bodyPr>
          <a:lstStyle/>
          <a:p>
            <a:r>
              <a:rPr lang="en-US" dirty="0">
                <a:latin typeface="Arial Black" panose="020B0A04020102020204" pitchFamily="34" charset="0"/>
              </a:rPr>
              <a:t>Players are to conduct themselves accordingly in the classroom.  Any issues in the classroom may result in extra conditioning or missing playing time. </a:t>
            </a:r>
          </a:p>
          <a:p>
            <a:endParaRPr lang="en-US" dirty="0">
              <a:latin typeface="Arial Black" panose="020B0A04020102020204" pitchFamily="34" charset="0"/>
            </a:endParaRPr>
          </a:p>
          <a:p>
            <a:r>
              <a:rPr lang="en-US" dirty="0">
                <a:latin typeface="Arial Black" panose="020B0A04020102020204" pitchFamily="34" charset="0"/>
              </a:rPr>
              <a:t>Players are expected to maintain exceptional grades during the basketball season.  Any grades that are below expectation (75), may result in extra conditioning.</a:t>
            </a:r>
          </a:p>
          <a:p>
            <a:endParaRPr lang="en-US" dirty="0">
              <a:latin typeface="Arial Black" panose="020B0A04020102020204" pitchFamily="34" charset="0"/>
            </a:endParaRPr>
          </a:p>
          <a:p>
            <a:r>
              <a:rPr lang="en-US" dirty="0">
                <a:latin typeface="Arial Black" panose="020B0A04020102020204" pitchFamily="34" charset="0"/>
              </a:rPr>
              <a:t>Players are expected to treat each coach, teammate, and teachers with respect.  Anything else will not be tolerated.</a:t>
            </a:r>
          </a:p>
          <a:p>
            <a:endParaRPr lang="en-US" dirty="0">
              <a:latin typeface="Arial Black" panose="020B0A04020102020204" pitchFamily="34" charset="0"/>
            </a:endParaRPr>
          </a:p>
          <a:p>
            <a:r>
              <a:rPr lang="en-US" dirty="0">
                <a:latin typeface="Arial Black" panose="020B0A04020102020204" pitchFamily="34" charset="0"/>
              </a:rPr>
              <a:t>Players are evaluated based on their effort, ability, toughness, and ability to be coached.  Any player not succeeding in all areas may result in less playing time.</a:t>
            </a:r>
          </a:p>
          <a:p>
            <a:endParaRPr lang="en-US" dirty="0"/>
          </a:p>
        </p:txBody>
      </p:sp>
    </p:spTree>
    <p:extLst>
      <p:ext uri="{BB962C8B-B14F-4D97-AF65-F5344CB8AC3E}">
        <p14:creationId xmlns:p14="http://schemas.microsoft.com/office/powerpoint/2010/main" val="42243038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rgbClr val="FF0000"/>
                </a:solidFill>
              </a:rPr>
              <a:t>Player Rules</a:t>
            </a:r>
          </a:p>
        </p:txBody>
      </p:sp>
      <p:sp>
        <p:nvSpPr>
          <p:cNvPr id="3" name="Content Placeholder 2"/>
          <p:cNvSpPr>
            <a:spLocks noGrp="1"/>
          </p:cNvSpPr>
          <p:nvPr>
            <p:ph idx="1"/>
          </p:nvPr>
        </p:nvSpPr>
        <p:spPr>
          <a:xfrm>
            <a:off x="457200" y="1775191"/>
            <a:ext cx="8229600" cy="4773519"/>
          </a:xfrm>
        </p:spPr>
        <p:txBody>
          <a:bodyPr>
            <a:normAutofit fontScale="62500" lnSpcReduction="20000"/>
          </a:bodyPr>
          <a:lstStyle/>
          <a:p>
            <a:r>
              <a:rPr lang="en-US" dirty="0">
                <a:latin typeface="Arial Black" panose="020B0A04020102020204" pitchFamily="34" charset="0"/>
              </a:rPr>
              <a:t>Players must abide to the AISD athletic code. </a:t>
            </a:r>
          </a:p>
          <a:p>
            <a:endParaRPr lang="en-US" dirty="0">
              <a:latin typeface="Arial Black" panose="020B0A04020102020204" pitchFamily="34" charset="0"/>
            </a:endParaRPr>
          </a:p>
          <a:p>
            <a:r>
              <a:rPr lang="en-US" dirty="0">
                <a:latin typeface="Arial Black" panose="020B0A04020102020204" pitchFamily="34" charset="0"/>
              </a:rPr>
              <a:t>Players are expected to behave in the classroom.  Misconduct will result in disciplinary actions.</a:t>
            </a:r>
          </a:p>
          <a:p>
            <a:endParaRPr lang="en-US" dirty="0">
              <a:latin typeface="Arial Black" panose="020B0A04020102020204" pitchFamily="34" charset="0"/>
            </a:endParaRPr>
          </a:p>
          <a:p>
            <a:r>
              <a:rPr lang="en-US" dirty="0">
                <a:latin typeface="Arial Black" panose="020B0A04020102020204" pitchFamily="34" charset="0"/>
              </a:rPr>
              <a:t>Players apparel and appearance should be in line with the AISD Student Handbook standards.</a:t>
            </a:r>
          </a:p>
          <a:p>
            <a:endParaRPr lang="en-US" dirty="0">
              <a:latin typeface="Arial Black" panose="020B0A04020102020204" pitchFamily="34" charset="0"/>
            </a:endParaRPr>
          </a:p>
          <a:p>
            <a:r>
              <a:rPr lang="en-US" dirty="0">
                <a:latin typeface="Arial Black" panose="020B0A04020102020204" pitchFamily="34" charset="0"/>
              </a:rPr>
              <a:t>Players must show respect to teammates, coaches, and staff.  Anything else will not be tolerated and will have consequences.</a:t>
            </a:r>
          </a:p>
          <a:p>
            <a:endParaRPr lang="en-US" dirty="0">
              <a:latin typeface="Arial Black" panose="020B0A04020102020204" pitchFamily="34" charset="0"/>
            </a:endParaRPr>
          </a:p>
          <a:p>
            <a:r>
              <a:rPr lang="en-US" dirty="0">
                <a:latin typeface="Arial Black" panose="020B0A04020102020204" pitchFamily="34" charset="0"/>
              </a:rPr>
              <a:t>Players will travel to and from the game on the bus unless there is an emergency situation.</a:t>
            </a:r>
          </a:p>
          <a:p>
            <a:endParaRPr lang="en-US" dirty="0">
              <a:latin typeface="Arial Black" panose="020B0A04020102020204" pitchFamily="34" charset="0"/>
            </a:endParaRPr>
          </a:p>
          <a:p>
            <a:r>
              <a:rPr lang="en-US" dirty="0">
                <a:latin typeface="Arial Black" panose="020B0A04020102020204" pitchFamily="34" charset="0"/>
              </a:rPr>
              <a:t>Players  are to take care of basketball equipment and keep up with any equipment issued out.  You will pay for lost, stolen, or damaged equipment.</a:t>
            </a:r>
          </a:p>
          <a:p>
            <a:endParaRPr lang="en-US" dirty="0"/>
          </a:p>
        </p:txBody>
      </p:sp>
    </p:spTree>
    <p:extLst>
      <p:ext uri="{BB962C8B-B14F-4D97-AF65-F5344CB8AC3E}">
        <p14:creationId xmlns:p14="http://schemas.microsoft.com/office/powerpoint/2010/main" val="4551707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rgbClr val="FF0000"/>
                </a:solidFill>
              </a:rPr>
              <a:t>Practice</a:t>
            </a:r>
          </a:p>
        </p:txBody>
      </p:sp>
      <p:sp>
        <p:nvSpPr>
          <p:cNvPr id="3" name="Content Placeholder 2"/>
          <p:cNvSpPr>
            <a:spLocks noGrp="1"/>
          </p:cNvSpPr>
          <p:nvPr>
            <p:ph idx="1"/>
          </p:nvPr>
        </p:nvSpPr>
        <p:spPr>
          <a:xfrm>
            <a:off x="145871" y="1805545"/>
            <a:ext cx="8852257" cy="4753168"/>
          </a:xfrm>
        </p:spPr>
        <p:txBody>
          <a:bodyPr>
            <a:normAutofit fontScale="62500" lnSpcReduction="20000"/>
          </a:bodyPr>
          <a:lstStyle/>
          <a:p>
            <a:r>
              <a:rPr lang="en-US" sz="2200" dirty="0">
                <a:latin typeface="Arial Black" panose="020B0A04020102020204" pitchFamily="34" charset="0"/>
              </a:rPr>
              <a:t>DO NOT, miss practice unless absolutely necessary.</a:t>
            </a:r>
          </a:p>
          <a:p>
            <a:endParaRPr lang="en-US" sz="2200" dirty="0">
              <a:latin typeface="Arial Black" panose="020B0A04020102020204" pitchFamily="34" charset="0"/>
            </a:endParaRPr>
          </a:p>
          <a:p>
            <a:r>
              <a:rPr lang="en-US" sz="2200" dirty="0">
                <a:latin typeface="Arial Black" panose="020B0A04020102020204" pitchFamily="34" charset="0"/>
              </a:rPr>
              <a:t>If a player is absent he must notify their coach before the practice. </a:t>
            </a:r>
          </a:p>
          <a:p>
            <a:endParaRPr lang="en-US" sz="2200" dirty="0">
              <a:latin typeface="Arial Black" panose="020B0A04020102020204" pitchFamily="34" charset="0"/>
            </a:endParaRPr>
          </a:p>
          <a:p>
            <a:r>
              <a:rPr lang="en-US" sz="2200" dirty="0">
                <a:latin typeface="Arial Black" panose="020B0A04020102020204" pitchFamily="34" charset="0"/>
              </a:rPr>
              <a:t>Parents can notify in 2 ways:</a:t>
            </a:r>
          </a:p>
          <a:p>
            <a:pPr marL="797814" lvl="1" indent="-514350">
              <a:buFont typeface="+mj-lt"/>
              <a:buAutoNum type="arabicPeriod"/>
            </a:pPr>
            <a:r>
              <a:rPr lang="en-US" sz="2200" dirty="0">
                <a:latin typeface="Arial Black" panose="020B0A04020102020204" pitchFamily="34" charset="0"/>
              </a:rPr>
              <a:t>Call Coach Spencer @ 713-775-6032</a:t>
            </a:r>
          </a:p>
          <a:p>
            <a:pPr marL="797814" lvl="1" indent="-514350">
              <a:buFont typeface="+mj-lt"/>
              <a:buAutoNum type="arabicPeriod"/>
            </a:pPr>
            <a:r>
              <a:rPr lang="en-US" sz="2200" dirty="0">
                <a:latin typeface="Arial Black" panose="020B0A04020102020204" pitchFamily="34" charset="0"/>
              </a:rPr>
              <a:t>Email Coach Spencer at saspencer@aldineisd.org</a:t>
            </a:r>
          </a:p>
          <a:p>
            <a:endParaRPr lang="en-US" sz="2200" dirty="0">
              <a:latin typeface="Arial Black" panose="020B0A04020102020204" pitchFamily="34" charset="0"/>
            </a:endParaRPr>
          </a:p>
          <a:p>
            <a:r>
              <a:rPr lang="en-US" sz="2200" dirty="0">
                <a:latin typeface="Arial Black" panose="020B0A04020102020204" pitchFamily="34" charset="0"/>
              </a:rPr>
              <a:t>Consequences for an unexcused absence will result in disciplinary actions in practice and could result in non-participation in games.  </a:t>
            </a:r>
          </a:p>
          <a:p>
            <a:endParaRPr lang="en-US" sz="2200" dirty="0">
              <a:latin typeface="Arial Black" panose="020B0A04020102020204" pitchFamily="34" charset="0"/>
            </a:endParaRPr>
          </a:p>
          <a:p>
            <a:r>
              <a:rPr lang="en-US" sz="2200" dirty="0">
                <a:latin typeface="Arial Black" panose="020B0A04020102020204" pitchFamily="34" charset="0"/>
              </a:rPr>
              <a:t>An excused absence would involve personal illness, an injury, the death of a relative and religious holidays.</a:t>
            </a:r>
          </a:p>
          <a:p>
            <a:endParaRPr lang="en-US" sz="2200" dirty="0">
              <a:latin typeface="Arial Black" panose="020B0A04020102020204" pitchFamily="34" charset="0"/>
            </a:endParaRPr>
          </a:p>
          <a:p>
            <a:r>
              <a:rPr lang="en-US" sz="2200" dirty="0">
                <a:latin typeface="Arial Black" panose="020B0A04020102020204" pitchFamily="34" charset="0"/>
              </a:rPr>
              <a:t>Please schedule all appointments outside of practice time.</a:t>
            </a:r>
          </a:p>
          <a:p>
            <a:endParaRPr lang="en-US" sz="2200" dirty="0">
              <a:latin typeface="Arial Black" panose="020B0A04020102020204" pitchFamily="34" charset="0"/>
            </a:endParaRPr>
          </a:p>
          <a:p>
            <a:r>
              <a:rPr lang="en-US" sz="2200" dirty="0">
                <a:latin typeface="Arial Black" panose="020B0A04020102020204" pitchFamily="34" charset="0"/>
              </a:rPr>
              <a:t>All players will make up missed practice time before next game, regardless if excused or unexcused, or it may result in reduced playing time.</a:t>
            </a:r>
          </a:p>
          <a:p>
            <a:endParaRPr lang="en-US" sz="2200" dirty="0">
              <a:latin typeface="Arial Black" panose="020B0A04020102020204" pitchFamily="34" charset="0"/>
            </a:endParaRPr>
          </a:p>
          <a:p>
            <a:r>
              <a:rPr lang="en-US" sz="2200" dirty="0">
                <a:latin typeface="Arial Black" panose="020B0A04020102020204" pitchFamily="34" charset="0"/>
              </a:rPr>
              <a:t>Repeated offenses will result with the consequence being increased, parent conference, and possible dismissal from team.</a:t>
            </a:r>
          </a:p>
          <a:p>
            <a:endParaRPr lang="en-US" sz="2200" dirty="0">
              <a:latin typeface="Arial Black" panose="020B0A04020102020204" pitchFamily="34" charset="0"/>
            </a:endParaRPr>
          </a:p>
          <a:p>
            <a:r>
              <a:rPr lang="en-US" sz="2200" dirty="0">
                <a:latin typeface="Arial Black" panose="020B0A04020102020204" pitchFamily="34" charset="0"/>
              </a:rPr>
              <a:t>Do not be late to practice.</a:t>
            </a:r>
          </a:p>
          <a:p>
            <a:pPr lvl="1"/>
            <a:r>
              <a:rPr lang="en-US" sz="2200" dirty="0">
                <a:latin typeface="Arial Black" panose="020B0A04020102020204" pitchFamily="34" charset="0"/>
              </a:rPr>
              <a:t>A player is late if he is not completely dressed and ready to participate at the prescribed start time.</a:t>
            </a:r>
          </a:p>
          <a:p>
            <a:pPr lvl="1"/>
            <a:endParaRPr lang="en-US" sz="2200" dirty="0">
              <a:latin typeface="Arial Black" panose="020B0A04020102020204" pitchFamily="34" charset="0"/>
            </a:endParaRPr>
          </a:p>
          <a:p>
            <a:endParaRPr lang="en-US" dirty="0"/>
          </a:p>
        </p:txBody>
      </p:sp>
    </p:spTree>
    <p:extLst>
      <p:ext uri="{BB962C8B-B14F-4D97-AF65-F5344CB8AC3E}">
        <p14:creationId xmlns:p14="http://schemas.microsoft.com/office/powerpoint/2010/main" val="29999156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solidFill>
                  <a:srgbClr val="FF0000"/>
                </a:solidFill>
              </a:rPr>
              <a:t>Playing Time</a:t>
            </a:r>
          </a:p>
        </p:txBody>
      </p:sp>
      <p:sp>
        <p:nvSpPr>
          <p:cNvPr id="3" name="Content Placeholder 2"/>
          <p:cNvSpPr>
            <a:spLocks noGrp="1"/>
          </p:cNvSpPr>
          <p:nvPr>
            <p:ph idx="1"/>
          </p:nvPr>
        </p:nvSpPr>
        <p:spPr/>
        <p:txBody>
          <a:bodyPr>
            <a:normAutofit/>
          </a:bodyPr>
          <a:lstStyle/>
          <a:p>
            <a:r>
              <a:rPr lang="en-US" dirty="0">
                <a:latin typeface="Arial Black" panose="020B0A04020102020204" pitchFamily="34" charset="0"/>
              </a:rPr>
              <a:t>Playing time is NON- NEGOTIBALE.</a:t>
            </a:r>
          </a:p>
          <a:p>
            <a:endParaRPr lang="en-US" dirty="0">
              <a:latin typeface="Arial Black" panose="020B0A04020102020204" pitchFamily="34" charset="0"/>
            </a:endParaRPr>
          </a:p>
          <a:p>
            <a:r>
              <a:rPr lang="en-US" dirty="0">
                <a:latin typeface="Arial Black" panose="020B0A04020102020204" pitchFamily="34" charset="0"/>
              </a:rPr>
              <a:t>Playing time is earned at practice.  Everyone may not play in the game.</a:t>
            </a:r>
          </a:p>
          <a:p>
            <a:endParaRPr lang="en-US" dirty="0">
              <a:latin typeface="Arial Black" panose="020B0A04020102020204" pitchFamily="34" charset="0"/>
            </a:endParaRPr>
          </a:p>
          <a:p>
            <a:r>
              <a:rPr lang="en-US" dirty="0">
                <a:latin typeface="Arial Black" panose="020B0A04020102020204" pitchFamily="34" charset="0"/>
              </a:rPr>
              <a:t>Attitude, effort, and knowledge will be a factor in playing time.</a:t>
            </a:r>
          </a:p>
        </p:txBody>
      </p:sp>
    </p:spTree>
    <p:extLst>
      <p:ext uri="{BB962C8B-B14F-4D97-AF65-F5344CB8AC3E}">
        <p14:creationId xmlns:p14="http://schemas.microsoft.com/office/powerpoint/2010/main" val="33873055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rgbClr val="FF0000"/>
                </a:solidFill>
              </a:rPr>
              <a:t>Parent Expectations</a:t>
            </a:r>
          </a:p>
        </p:txBody>
      </p:sp>
      <p:sp>
        <p:nvSpPr>
          <p:cNvPr id="3" name="Content Placeholder 2"/>
          <p:cNvSpPr>
            <a:spLocks noGrp="1"/>
          </p:cNvSpPr>
          <p:nvPr>
            <p:ph idx="1"/>
          </p:nvPr>
        </p:nvSpPr>
        <p:spPr>
          <a:xfrm>
            <a:off x="385281" y="2076943"/>
            <a:ext cx="8229600" cy="4625609"/>
          </a:xfrm>
        </p:spPr>
        <p:txBody>
          <a:bodyPr>
            <a:normAutofit fontScale="70000" lnSpcReduction="20000"/>
          </a:bodyPr>
          <a:lstStyle/>
          <a:p>
            <a:r>
              <a:rPr lang="en-US" dirty="0">
                <a:latin typeface="Arial Black" panose="020B0A04020102020204" pitchFamily="34" charset="0"/>
              </a:rPr>
              <a:t>Be your child’s biggest fan.  Help encourage him and his teammates.  Allow your child to play and make mistakes.  The coaches will help fix those mistakes but we need help in keeping the player focused and in the game not worried about making another mistake.</a:t>
            </a:r>
          </a:p>
          <a:p>
            <a:endParaRPr lang="en-US" dirty="0">
              <a:latin typeface="Arial Black" panose="020B0A04020102020204" pitchFamily="34" charset="0"/>
            </a:endParaRPr>
          </a:p>
          <a:p>
            <a:r>
              <a:rPr lang="en-US" dirty="0">
                <a:latin typeface="Arial Black" panose="020B0A04020102020204" pitchFamily="34" charset="0"/>
              </a:rPr>
              <a:t>Be the example of the sportsmanship you would like your son to play with.  It is important as parents and coaches we set the example for the kids.</a:t>
            </a:r>
          </a:p>
          <a:p>
            <a:endParaRPr lang="en-US" dirty="0">
              <a:latin typeface="Arial Black" panose="020B0A04020102020204" pitchFamily="34" charset="0"/>
            </a:endParaRPr>
          </a:p>
          <a:p>
            <a:r>
              <a:rPr lang="en-US" dirty="0">
                <a:latin typeface="Arial Black" panose="020B0A04020102020204" pitchFamily="34" charset="0"/>
              </a:rPr>
              <a:t>Allow officials to do their job.  We know missed calls will be a constant but yelling may lead to more missed calls.</a:t>
            </a:r>
          </a:p>
          <a:p>
            <a:endParaRPr lang="en-US" dirty="0"/>
          </a:p>
        </p:txBody>
      </p:sp>
    </p:spTree>
    <p:extLst>
      <p:ext uri="{BB962C8B-B14F-4D97-AF65-F5344CB8AC3E}">
        <p14:creationId xmlns:p14="http://schemas.microsoft.com/office/powerpoint/2010/main" val="17532136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DD01B8-C387-4F70-9E7E-44BB2B3EE07E}"/>
              </a:ext>
            </a:extLst>
          </p:cNvPr>
          <p:cNvSpPr>
            <a:spLocks noGrp="1"/>
          </p:cNvSpPr>
          <p:nvPr>
            <p:ph type="title"/>
          </p:nvPr>
        </p:nvSpPr>
        <p:spPr/>
        <p:txBody>
          <a:bodyPr/>
          <a:lstStyle/>
          <a:p>
            <a:pPr algn="ctr"/>
            <a:r>
              <a:rPr lang="en-US" dirty="0">
                <a:solidFill>
                  <a:srgbClr val="FF0000"/>
                </a:solidFill>
              </a:rPr>
              <a:t>Parent Expectations</a:t>
            </a:r>
          </a:p>
        </p:txBody>
      </p:sp>
      <p:pic>
        <p:nvPicPr>
          <p:cNvPr id="5" name="Content Placeholder 4">
            <a:extLst>
              <a:ext uri="{FF2B5EF4-FFF2-40B4-BE49-F238E27FC236}">
                <a16:creationId xmlns:a16="http://schemas.microsoft.com/office/drawing/2014/main" id="{E18B6027-2AC3-4602-9BB0-9FC0B3DADD44}"/>
              </a:ext>
            </a:extLst>
          </p:cNvPr>
          <p:cNvPicPr>
            <a:picLocks noGrp="1" noChangeAspect="1"/>
          </p:cNvPicPr>
          <p:nvPr>
            <p:ph idx="1"/>
          </p:nvPr>
        </p:nvPicPr>
        <p:blipFill>
          <a:blip r:embed="rId2"/>
          <a:stretch>
            <a:fillRect/>
          </a:stretch>
        </p:blipFill>
        <p:spPr>
          <a:xfrm>
            <a:off x="1867710" y="1774825"/>
            <a:ext cx="5408580" cy="4625975"/>
          </a:xfrm>
        </p:spPr>
      </p:pic>
    </p:spTree>
    <p:extLst>
      <p:ext uri="{BB962C8B-B14F-4D97-AF65-F5344CB8AC3E}">
        <p14:creationId xmlns:p14="http://schemas.microsoft.com/office/powerpoint/2010/main" val="40123818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rgbClr val="FF0000"/>
                </a:solidFill>
              </a:rPr>
              <a:t>Parent Expectations</a:t>
            </a:r>
          </a:p>
        </p:txBody>
      </p:sp>
      <p:sp>
        <p:nvSpPr>
          <p:cNvPr id="3" name="Content Placeholder 2"/>
          <p:cNvSpPr>
            <a:spLocks noGrp="1"/>
          </p:cNvSpPr>
          <p:nvPr>
            <p:ph idx="1"/>
          </p:nvPr>
        </p:nvSpPr>
        <p:spPr>
          <a:xfrm>
            <a:off x="116804" y="2228671"/>
            <a:ext cx="8725458" cy="5047619"/>
          </a:xfrm>
        </p:spPr>
        <p:txBody>
          <a:bodyPr>
            <a:noAutofit/>
          </a:bodyPr>
          <a:lstStyle/>
          <a:p>
            <a:r>
              <a:rPr lang="en-US" sz="1800" dirty="0">
                <a:latin typeface="Arial Black" panose="020B0A04020102020204" pitchFamily="34" charset="0"/>
              </a:rPr>
              <a:t>If you have an issue with coaching or coaching style please refrain from talking to your son about it.  I would be more than willing to meet with any parent that has an issue with coaching.  During the game I do ask you please allow the coaches to coach.</a:t>
            </a:r>
          </a:p>
          <a:p>
            <a:endParaRPr lang="en-US" sz="1800" dirty="0">
              <a:latin typeface="Arial Black" panose="020B0A04020102020204" pitchFamily="34" charset="0"/>
            </a:endParaRPr>
          </a:p>
          <a:p>
            <a:r>
              <a:rPr lang="en-US" sz="1800" dirty="0">
                <a:latin typeface="Arial Black" panose="020B0A04020102020204" pitchFamily="34" charset="0"/>
              </a:rPr>
              <a:t>Any parent that would like to meet with a coach about an issue must wait 24 hours after a game.  Coaches will not talk about playing/coaching concerns after a game.  </a:t>
            </a:r>
          </a:p>
          <a:p>
            <a:endParaRPr lang="en-US" sz="1800" dirty="0">
              <a:latin typeface="Arial Black" panose="020B0A04020102020204" pitchFamily="34" charset="0"/>
            </a:endParaRPr>
          </a:p>
          <a:p>
            <a:r>
              <a:rPr lang="en-US" sz="1800" dirty="0">
                <a:latin typeface="Arial Black" panose="020B0A04020102020204" pitchFamily="34" charset="0"/>
              </a:rPr>
              <a:t>We will only talk to you about your child and not another player.</a:t>
            </a:r>
          </a:p>
          <a:p>
            <a:endParaRPr lang="en-US" sz="1800" dirty="0">
              <a:latin typeface="Arial Black" panose="020B0A04020102020204" pitchFamily="34" charset="0"/>
            </a:endParaRPr>
          </a:p>
          <a:p>
            <a:r>
              <a:rPr lang="en-US" sz="1800" dirty="0">
                <a:latin typeface="Arial Black" panose="020B0A04020102020204" pitchFamily="34" charset="0"/>
              </a:rPr>
              <a:t>If your child has any concerns, please direct them to talk to us first.  Sometimes we don</a:t>
            </a:r>
            <a:r>
              <a:rPr lang="fr-FR" sz="1800" dirty="0">
                <a:latin typeface="Arial Black" panose="020B0A04020102020204" pitchFamily="34" charset="0"/>
              </a:rPr>
              <a:t>’</a:t>
            </a:r>
            <a:r>
              <a:rPr lang="en-US" sz="1800" dirty="0">
                <a:latin typeface="Arial Black" panose="020B0A04020102020204" pitchFamily="34" charset="0"/>
              </a:rPr>
              <a:t>t even know there is an issue.</a:t>
            </a:r>
          </a:p>
          <a:p>
            <a:pPr marL="118872" indent="0">
              <a:buNone/>
            </a:pPr>
            <a:endParaRPr lang="en-US" sz="2300" dirty="0"/>
          </a:p>
        </p:txBody>
      </p:sp>
    </p:spTree>
    <p:extLst>
      <p:ext uri="{BB962C8B-B14F-4D97-AF65-F5344CB8AC3E}">
        <p14:creationId xmlns:p14="http://schemas.microsoft.com/office/powerpoint/2010/main" val="38672121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FEB5F-014A-43DE-9386-64CE924FC593}"/>
              </a:ext>
            </a:extLst>
          </p:cNvPr>
          <p:cNvSpPr>
            <a:spLocks noGrp="1"/>
          </p:cNvSpPr>
          <p:nvPr>
            <p:ph type="title"/>
          </p:nvPr>
        </p:nvSpPr>
        <p:spPr/>
        <p:txBody>
          <a:bodyPr/>
          <a:lstStyle/>
          <a:p>
            <a:pPr algn="ctr"/>
            <a:r>
              <a:rPr lang="en-US" dirty="0">
                <a:solidFill>
                  <a:srgbClr val="FF0000"/>
                </a:solidFill>
              </a:rPr>
              <a:t>Thanksgiving Holidays</a:t>
            </a:r>
          </a:p>
        </p:txBody>
      </p:sp>
      <p:pic>
        <p:nvPicPr>
          <p:cNvPr id="5" name="Content Placeholder 4">
            <a:extLst>
              <a:ext uri="{FF2B5EF4-FFF2-40B4-BE49-F238E27FC236}">
                <a16:creationId xmlns:a16="http://schemas.microsoft.com/office/drawing/2014/main" id="{85321002-7059-4F01-A3A4-31BDE214FBAB}"/>
              </a:ext>
            </a:extLst>
          </p:cNvPr>
          <p:cNvPicPr>
            <a:picLocks noGrp="1" noChangeAspect="1"/>
          </p:cNvPicPr>
          <p:nvPr>
            <p:ph idx="1"/>
          </p:nvPr>
        </p:nvPicPr>
        <p:blipFill>
          <a:blip r:embed="rId2"/>
          <a:stretch>
            <a:fillRect/>
          </a:stretch>
        </p:blipFill>
        <p:spPr>
          <a:xfrm>
            <a:off x="604284" y="3230443"/>
            <a:ext cx="7935432" cy="1714739"/>
          </a:xfrm>
        </p:spPr>
      </p:pic>
    </p:spTree>
    <p:extLst>
      <p:ext uri="{BB962C8B-B14F-4D97-AF65-F5344CB8AC3E}">
        <p14:creationId xmlns:p14="http://schemas.microsoft.com/office/powerpoint/2010/main" val="23039836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44F22-5DCF-438A-9DE6-B235390A80B3}"/>
              </a:ext>
            </a:extLst>
          </p:cNvPr>
          <p:cNvSpPr>
            <a:spLocks noGrp="1"/>
          </p:cNvSpPr>
          <p:nvPr>
            <p:ph type="title"/>
          </p:nvPr>
        </p:nvSpPr>
        <p:spPr/>
        <p:txBody>
          <a:bodyPr/>
          <a:lstStyle/>
          <a:p>
            <a:pPr algn="ctr"/>
            <a:r>
              <a:rPr lang="en-US" dirty="0">
                <a:solidFill>
                  <a:srgbClr val="FF0000"/>
                </a:solidFill>
              </a:rPr>
              <a:t>Christmas Holidays</a:t>
            </a:r>
          </a:p>
        </p:txBody>
      </p:sp>
      <p:pic>
        <p:nvPicPr>
          <p:cNvPr id="5" name="Content Placeholder 4">
            <a:extLst>
              <a:ext uri="{FF2B5EF4-FFF2-40B4-BE49-F238E27FC236}">
                <a16:creationId xmlns:a16="http://schemas.microsoft.com/office/drawing/2014/main" id="{65BDB187-2679-4310-85B8-15F2101AEEDA}"/>
              </a:ext>
            </a:extLst>
          </p:cNvPr>
          <p:cNvPicPr>
            <a:picLocks noGrp="1" noChangeAspect="1"/>
          </p:cNvPicPr>
          <p:nvPr>
            <p:ph idx="1"/>
          </p:nvPr>
        </p:nvPicPr>
        <p:blipFill>
          <a:blip r:embed="rId2"/>
          <a:stretch>
            <a:fillRect/>
          </a:stretch>
        </p:blipFill>
        <p:spPr>
          <a:xfrm>
            <a:off x="228600" y="2389412"/>
            <a:ext cx="8686800" cy="3410065"/>
          </a:xfrm>
        </p:spPr>
      </p:pic>
    </p:spTree>
    <p:extLst>
      <p:ext uri="{BB962C8B-B14F-4D97-AF65-F5344CB8AC3E}">
        <p14:creationId xmlns:p14="http://schemas.microsoft.com/office/powerpoint/2010/main" val="15827388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609B1-28BC-4CD4-8328-316A070AA413}"/>
              </a:ext>
            </a:extLst>
          </p:cNvPr>
          <p:cNvSpPr>
            <a:spLocks noGrp="1"/>
          </p:cNvSpPr>
          <p:nvPr>
            <p:ph type="title"/>
          </p:nvPr>
        </p:nvSpPr>
        <p:spPr/>
        <p:txBody>
          <a:bodyPr>
            <a:normAutofit/>
          </a:bodyPr>
          <a:lstStyle/>
          <a:p>
            <a:pPr algn="ctr"/>
            <a:r>
              <a:rPr lang="en-US" dirty="0">
                <a:solidFill>
                  <a:srgbClr val="FF0000"/>
                </a:solidFill>
              </a:rPr>
              <a:t>Yearly Expenses</a:t>
            </a:r>
          </a:p>
        </p:txBody>
      </p:sp>
      <p:sp>
        <p:nvSpPr>
          <p:cNvPr id="3" name="TextBox 2">
            <a:extLst>
              <a:ext uri="{FF2B5EF4-FFF2-40B4-BE49-F238E27FC236}">
                <a16:creationId xmlns:a16="http://schemas.microsoft.com/office/drawing/2014/main" id="{6178F0A0-D702-4464-BC1A-AEBADE8B1D3B}"/>
              </a:ext>
            </a:extLst>
          </p:cNvPr>
          <p:cNvSpPr txBox="1"/>
          <p:nvPr/>
        </p:nvSpPr>
        <p:spPr>
          <a:xfrm>
            <a:off x="816795" y="2044557"/>
            <a:ext cx="7510409" cy="4401205"/>
          </a:xfrm>
          <a:prstGeom prst="rect">
            <a:avLst/>
          </a:prstGeom>
          <a:noFill/>
        </p:spPr>
        <p:txBody>
          <a:bodyPr wrap="square" rtlCol="0">
            <a:spAutoFit/>
          </a:bodyPr>
          <a:lstStyle/>
          <a:p>
            <a:r>
              <a:rPr lang="en-US" sz="2000" dirty="0"/>
              <a:t>Uniforms-  $1,900</a:t>
            </a:r>
          </a:p>
          <a:p>
            <a:endParaRPr lang="en-US" sz="2000" dirty="0"/>
          </a:p>
          <a:p>
            <a:r>
              <a:rPr lang="en-US" sz="2000" dirty="0"/>
              <a:t>Practice Gear-  $1,500                                   Budget-  $3,800</a:t>
            </a:r>
          </a:p>
          <a:p>
            <a:endParaRPr lang="en-US" sz="2000" dirty="0"/>
          </a:p>
          <a:p>
            <a:r>
              <a:rPr lang="en-US" sz="2000" dirty="0"/>
              <a:t>Travel Gear-  $1,200                                       Expenses-  $9,400</a:t>
            </a:r>
          </a:p>
          <a:p>
            <a:r>
              <a:rPr lang="en-US" sz="2000" dirty="0"/>
              <a:t>                                                                                ______________________</a:t>
            </a:r>
          </a:p>
          <a:p>
            <a:r>
              <a:rPr lang="en-US" sz="2000" dirty="0"/>
              <a:t>Balls-  $1,500 (15)                                 </a:t>
            </a:r>
          </a:p>
          <a:p>
            <a:r>
              <a:rPr lang="en-US" sz="2000" dirty="0"/>
              <a:t>                                                                                Deficit-  </a:t>
            </a:r>
            <a:r>
              <a:rPr lang="en-US" sz="2000" b="1" dirty="0">
                <a:solidFill>
                  <a:srgbClr val="FF0000"/>
                </a:solidFill>
              </a:rPr>
              <a:t>$5,600</a:t>
            </a:r>
          </a:p>
          <a:p>
            <a:r>
              <a:rPr lang="en-US" sz="2000" dirty="0"/>
              <a:t>Food-  $3,000</a:t>
            </a:r>
          </a:p>
          <a:p>
            <a:endParaRPr lang="en-US" sz="2000" dirty="0"/>
          </a:p>
          <a:p>
            <a:r>
              <a:rPr lang="en-US" sz="2000" dirty="0"/>
              <a:t>Socks-  $300</a:t>
            </a:r>
          </a:p>
          <a:p>
            <a:r>
              <a:rPr lang="en-US" sz="2000" dirty="0"/>
              <a:t>_____________________</a:t>
            </a:r>
          </a:p>
          <a:p>
            <a:endParaRPr lang="en-US" sz="2000" dirty="0"/>
          </a:p>
          <a:p>
            <a:r>
              <a:rPr lang="en-US" sz="2000" dirty="0"/>
              <a:t>Total-  $9,400</a:t>
            </a:r>
          </a:p>
        </p:txBody>
      </p:sp>
    </p:spTree>
    <p:extLst>
      <p:ext uri="{BB962C8B-B14F-4D97-AF65-F5344CB8AC3E}">
        <p14:creationId xmlns:p14="http://schemas.microsoft.com/office/powerpoint/2010/main" val="39347491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1EF35-72A3-46CB-8BDE-D71A7AF760AF}"/>
              </a:ext>
            </a:extLst>
          </p:cNvPr>
          <p:cNvSpPr>
            <a:spLocks noGrp="1"/>
          </p:cNvSpPr>
          <p:nvPr>
            <p:ph type="title"/>
          </p:nvPr>
        </p:nvSpPr>
        <p:spPr/>
        <p:txBody>
          <a:bodyPr/>
          <a:lstStyle/>
          <a:p>
            <a:pPr algn="ctr"/>
            <a:r>
              <a:rPr lang="en-US" dirty="0">
                <a:solidFill>
                  <a:srgbClr val="FF0000"/>
                </a:solidFill>
              </a:rPr>
              <a:t>Team Funded</a:t>
            </a:r>
          </a:p>
        </p:txBody>
      </p:sp>
      <p:pic>
        <p:nvPicPr>
          <p:cNvPr id="6" name="Picture 5">
            <a:extLst>
              <a:ext uri="{FF2B5EF4-FFF2-40B4-BE49-F238E27FC236}">
                <a16:creationId xmlns:a16="http://schemas.microsoft.com/office/drawing/2014/main" id="{18BB5C61-C5F2-4C64-AA24-BD2CEED85B99}"/>
              </a:ext>
            </a:extLst>
          </p:cNvPr>
          <p:cNvPicPr>
            <a:picLocks noChangeAspect="1"/>
          </p:cNvPicPr>
          <p:nvPr/>
        </p:nvPicPr>
        <p:blipFill>
          <a:blip r:embed="rId2"/>
          <a:stretch>
            <a:fillRect/>
          </a:stretch>
        </p:blipFill>
        <p:spPr>
          <a:xfrm>
            <a:off x="300203" y="1910993"/>
            <a:ext cx="8543593" cy="4503185"/>
          </a:xfrm>
          <a:prstGeom prst="rect">
            <a:avLst/>
          </a:prstGeom>
        </p:spPr>
      </p:pic>
    </p:spTree>
    <p:extLst>
      <p:ext uri="{BB962C8B-B14F-4D97-AF65-F5344CB8AC3E}">
        <p14:creationId xmlns:p14="http://schemas.microsoft.com/office/powerpoint/2010/main" val="29388997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F70F1-536E-4738-A4DD-013EDED6F37C}"/>
              </a:ext>
            </a:extLst>
          </p:cNvPr>
          <p:cNvSpPr>
            <a:spLocks noGrp="1"/>
          </p:cNvSpPr>
          <p:nvPr>
            <p:ph type="title"/>
          </p:nvPr>
        </p:nvSpPr>
        <p:spPr/>
        <p:txBody>
          <a:bodyPr/>
          <a:lstStyle/>
          <a:p>
            <a:pPr algn="ctr"/>
            <a:r>
              <a:rPr lang="en-US" dirty="0">
                <a:solidFill>
                  <a:srgbClr val="FF0000"/>
                </a:solidFill>
              </a:rPr>
              <a:t>Concessions</a:t>
            </a:r>
          </a:p>
        </p:txBody>
      </p:sp>
      <p:pic>
        <p:nvPicPr>
          <p:cNvPr id="4" name="Picture 3">
            <a:extLst>
              <a:ext uri="{FF2B5EF4-FFF2-40B4-BE49-F238E27FC236}">
                <a16:creationId xmlns:a16="http://schemas.microsoft.com/office/drawing/2014/main" id="{6A980322-985C-4AF9-BF4E-37C29B6867C9}"/>
              </a:ext>
            </a:extLst>
          </p:cNvPr>
          <p:cNvPicPr>
            <a:picLocks noChangeAspect="1"/>
          </p:cNvPicPr>
          <p:nvPr/>
        </p:nvPicPr>
        <p:blipFill>
          <a:blip r:embed="rId2"/>
          <a:stretch>
            <a:fillRect/>
          </a:stretch>
        </p:blipFill>
        <p:spPr>
          <a:xfrm>
            <a:off x="504251" y="1939469"/>
            <a:ext cx="8135497" cy="3213180"/>
          </a:xfrm>
          <a:prstGeom prst="rect">
            <a:avLst/>
          </a:prstGeom>
        </p:spPr>
      </p:pic>
      <p:sp>
        <p:nvSpPr>
          <p:cNvPr id="3" name="TextBox 2">
            <a:extLst>
              <a:ext uri="{FF2B5EF4-FFF2-40B4-BE49-F238E27FC236}">
                <a16:creationId xmlns:a16="http://schemas.microsoft.com/office/drawing/2014/main" id="{23B069E5-9B97-42D8-B293-A6D45FC04A8C}"/>
              </a:ext>
            </a:extLst>
          </p:cNvPr>
          <p:cNvSpPr txBox="1"/>
          <p:nvPr/>
        </p:nvSpPr>
        <p:spPr>
          <a:xfrm>
            <a:off x="396372" y="5314346"/>
            <a:ext cx="8445357" cy="369332"/>
          </a:xfrm>
          <a:prstGeom prst="rect">
            <a:avLst/>
          </a:prstGeom>
          <a:noFill/>
        </p:spPr>
        <p:txBody>
          <a:bodyPr wrap="square" rtlCol="0">
            <a:spAutoFit/>
          </a:bodyPr>
          <a:lstStyle/>
          <a:p>
            <a:r>
              <a:rPr lang="en-US" dirty="0">
                <a:hlinkClick r:id="rId3"/>
              </a:rPr>
              <a:t>https://www.signupgenius.com/go/10C044AAFAA2CA7FEC25-63815098-concession#/</a:t>
            </a:r>
            <a:endParaRPr lang="en-US" dirty="0"/>
          </a:p>
        </p:txBody>
      </p:sp>
    </p:spTree>
    <p:extLst>
      <p:ext uri="{BB962C8B-B14F-4D97-AF65-F5344CB8AC3E}">
        <p14:creationId xmlns:p14="http://schemas.microsoft.com/office/powerpoint/2010/main" val="20280233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89F6F-4BCF-4856-BDF2-F15108342F1C}"/>
              </a:ext>
            </a:extLst>
          </p:cNvPr>
          <p:cNvSpPr>
            <a:spLocks noGrp="1"/>
          </p:cNvSpPr>
          <p:nvPr>
            <p:ph type="title"/>
          </p:nvPr>
        </p:nvSpPr>
        <p:spPr/>
        <p:txBody>
          <a:bodyPr/>
          <a:lstStyle/>
          <a:p>
            <a:pPr algn="ctr"/>
            <a:r>
              <a:rPr lang="en-US" dirty="0">
                <a:solidFill>
                  <a:srgbClr val="FF0000"/>
                </a:solidFill>
              </a:rPr>
              <a:t>Sponsors</a:t>
            </a:r>
          </a:p>
        </p:txBody>
      </p:sp>
      <p:pic>
        <p:nvPicPr>
          <p:cNvPr id="4" name="Picture 3">
            <a:extLst>
              <a:ext uri="{FF2B5EF4-FFF2-40B4-BE49-F238E27FC236}">
                <a16:creationId xmlns:a16="http://schemas.microsoft.com/office/drawing/2014/main" id="{A412D717-E0F1-4757-8F0D-54A8C3863418}"/>
              </a:ext>
            </a:extLst>
          </p:cNvPr>
          <p:cNvPicPr>
            <a:picLocks noChangeAspect="1"/>
          </p:cNvPicPr>
          <p:nvPr/>
        </p:nvPicPr>
        <p:blipFill>
          <a:blip r:embed="rId2"/>
          <a:stretch>
            <a:fillRect/>
          </a:stretch>
        </p:blipFill>
        <p:spPr>
          <a:xfrm>
            <a:off x="4688568" y="1703739"/>
            <a:ext cx="4301320" cy="5001861"/>
          </a:xfrm>
          <a:prstGeom prst="rect">
            <a:avLst/>
          </a:prstGeom>
        </p:spPr>
      </p:pic>
      <p:pic>
        <p:nvPicPr>
          <p:cNvPr id="6" name="Picture 5">
            <a:extLst>
              <a:ext uri="{FF2B5EF4-FFF2-40B4-BE49-F238E27FC236}">
                <a16:creationId xmlns:a16="http://schemas.microsoft.com/office/drawing/2014/main" id="{3A00650E-95CB-4FF7-8045-2A7064000CBB}"/>
              </a:ext>
            </a:extLst>
          </p:cNvPr>
          <p:cNvPicPr>
            <a:picLocks noChangeAspect="1"/>
          </p:cNvPicPr>
          <p:nvPr/>
        </p:nvPicPr>
        <p:blipFill>
          <a:blip r:embed="rId3"/>
          <a:stretch>
            <a:fillRect/>
          </a:stretch>
        </p:blipFill>
        <p:spPr>
          <a:xfrm>
            <a:off x="148489" y="1717550"/>
            <a:ext cx="4423511" cy="5140450"/>
          </a:xfrm>
          <a:prstGeom prst="rect">
            <a:avLst/>
          </a:prstGeom>
        </p:spPr>
      </p:pic>
    </p:spTree>
    <p:extLst>
      <p:ext uri="{BB962C8B-B14F-4D97-AF65-F5344CB8AC3E}">
        <p14:creationId xmlns:p14="http://schemas.microsoft.com/office/powerpoint/2010/main" val="237120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D1578-0290-466C-BE83-7069FBA19C65}"/>
              </a:ext>
            </a:extLst>
          </p:cNvPr>
          <p:cNvSpPr>
            <a:spLocks noGrp="1"/>
          </p:cNvSpPr>
          <p:nvPr>
            <p:ph type="title"/>
          </p:nvPr>
        </p:nvSpPr>
        <p:spPr/>
        <p:txBody>
          <a:bodyPr/>
          <a:lstStyle/>
          <a:p>
            <a:pPr algn="ctr"/>
            <a:r>
              <a:rPr lang="en-US" dirty="0">
                <a:solidFill>
                  <a:srgbClr val="FF0000"/>
                </a:solidFill>
              </a:rPr>
              <a:t>Booster Club</a:t>
            </a:r>
          </a:p>
        </p:txBody>
      </p:sp>
      <p:sp>
        <p:nvSpPr>
          <p:cNvPr id="4" name="TextBox 3">
            <a:extLst>
              <a:ext uri="{FF2B5EF4-FFF2-40B4-BE49-F238E27FC236}">
                <a16:creationId xmlns:a16="http://schemas.microsoft.com/office/drawing/2014/main" id="{55F0EB1B-DC05-4888-9113-628080DFE0B0}"/>
              </a:ext>
            </a:extLst>
          </p:cNvPr>
          <p:cNvSpPr txBox="1"/>
          <p:nvPr/>
        </p:nvSpPr>
        <p:spPr>
          <a:xfrm>
            <a:off x="688369" y="2301412"/>
            <a:ext cx="5270643" cy="3785652"/>
          </a:xfrm>
          <a:prstGeom prst="rect">
            <a:avLst/>
          </a:prstGeom>
          <a:noFill/>
        </p:spPr>
        <p:txBody>
          <a:bodyPr wrap="square" rtlCol="0">
            <a:spAutoFit/>
          </a:bodyPr>
          <a:lstStyle/>
          <a:p>
            <a:r>
              <a:rPr lang="en-US" sz="2000" dirty="0"/>
              <a:t>President- </a:t>
            </a:r>
            <a:r>
              <a:rPr lang="en-US" sz="2000" b="1" dirty="0">
                <a:solidFill>
                  <a:srgbClr val="FF0000"/>
                </a:solidFill>
              </a:rPr>
              <a:t>Oscar Gonzalez</a:t>
            </a:r>
          </a:p>
          <a:p>
            <a:endParaRPr lang="en-US" sz="2000" dirty="0"/>
          </a:p>
          <a:p>
            <a:r>
              <a:rPr lang="en-US" sz="2000" dirty="0"/>
              <a:t>Vice President- </a:t>
            </a:r>
            <a:endParaRPr lang="en-US" sz="2000" b="1" dirty="0">
              <a:solidFill>
                <a:srgbClr val="FF0000"/>
              </a:solidFill>
            </a:endParaRPr>
          </a:p>
          <a:p>
            <a:endParaRPr lang="en-US" sz="2000" dirty="0"/>
          </a:p>
          <a:p>
            <a:r>
              <a:rPr lang="en-US" sz="2000" dirty="0"/>
              <a:t>Treasurer- </a:t>
            </a:r>
            <a:r>
              <a:rPr lang="en-US" sz="2000" b="1" dirty="0">
                <a:solidFill>
                  <a:srgbClr val="FF0000"/>
                </a:solidFill>
              </a:rPr>
              <a:t>Chastity Cardozo</a:t>
            </a:r>
          </a:p>
          <a:p>
            <a:endParaRPr lang="en-US" sz="2000" dirty="0"/>
          </a:p>
          <a:p>
            <a:r>
              <a:rPr lang="en-US" sz="2000" dirty="0"/>
              <a:t>Secretary- </a:t>
            </a:r>
            <a:endParaRPr lang="en-US" sz="2000" b="1" dirty="0">
              <a:solidFill>
                <a:srgbClr val="FF0000"/>
              </a:solidFill>
            </a:endParaRPr>
          </a:p>
          <a:p>
            <a:endParaRPr lang="en-US" sz="2000" dirty="0"/>
          </a:p>
          <a:p>
            <a:r>
              <a:rPr lang="en-US" sz="2000" dirty="0"/>
              <a:t>Board Member- </a:t>
            </a:r>
            <a:r>
              <a:rPr lang="en-US" sz="2000" b="1" dirty="0">
                <a:solidFill>
                  <a:srgbClr val="FF0000"/>
                </a:solidFill>
              </a:rPr>
              <a:t>Jissela Gallegos</a:t>
            </a:r>
          </a:p>
          <a:p>
            <a:endParaRPr lang="en-US" sz="2000" dirty="0"/>
          </a:p>
          <a:p>
            <a:endParaRPr lang="en-US" sz="2000" dirty="0"/>
          </a:p>
          <a:p>
            <a:r>
              <a:rPr lang="en-US" sz="2000" dirty="0"/>
              <a:t>There are (2) Board Member positions open</a:t>
            </a:r>
            <a:r>
              <a:rPr lang="en-US" dirty="0"/>
              <a:t>.</a:t>
            </a:r>
          </a:p>
        </p:txBody>
      </p:sp>
      <p:pic>
        <p:nvPicPr>
          <p:cNvPr id="6" name="Picture 5">
            <a:extLst>
              <a:ext uri="{FF2B5EF4-FFF2-40B4-BE49-F238E27FC236}">
                <a16:creationId xmlns:a16="http://schemas.microsoft.com/office/drawing/2014/main" id="{D233104D-9FD1-4EA3-B0AB-68D8D24D1ADB}"/>
              </a:ext>
            </a:extLst>
          </p:cNvPr>
          <p:cNvPicPr>
            <a:picLocks noChangeAspect="1"/>
          </p:cNvPicPr>
          <p:nvPr/>
        </p:nvPicPr>
        <p:blipFill>
          <a:blip r:embed="rId2"/>
          <a:stretch>
            <a:fillRect/>
          </a:stretch>
        </p:blipFill>
        <p:spPr>
          <a:xfrm>
            <a:off x="1973673" y="471273"/>
            <a:ext cx="9394307" cy="6386727"/>
          </a:xfrm>
          <a:prstGeom prst="rect">
            <a:avLst/>
          </a:prstGeom>
        </p:spPr>
      </p:pic>
    </p:spTree>
    <p:extLst>
      <p:ext uri="{BB962C8B-B14F-4D97-AF65-F5344CB8AC3E}">
        <p14:creationId xmlns:p14="http://schemas.microsoft.com/office/powerpoint/2010/main" val="8227129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B86D6-A0CD-4DB5-BD94-B0C21116C215}"/>
              </a:ext>
            </a:extLst>
          </p:cNvPr>
          <p:cNvSpPr>
            <a:spLocks noGrp="1"/>
          </p:cNvSpPr>
          <p:nvPr>
            <p:ph type="title"/>
          </p:nvPr>
        </p:nvSpPr>
        <p:spPr/>
        <p:txBody>
          <a:bodyPr/>
          <a:lstStyle/>
          <a:p>
            <a:pPr algn="ctr"/>
            <a:r>
              <a:rPr lang="en-US" dirty="0">
                <a:solidFill>
                  <a:srgbClr val="FF0000"/>
                </a:solidFill>
              </a:rPr>
              <a:t>Year Round Plan</a:t>
            </a:r>
          </a:p>
        </p:txBody>
      </p:sp>
      <p:sp>
        <p:nvSpPr>
          <p:cNvPr id="4" name="TextBox 3">
            <a:extLst>
              <a:ext uri="{FF2B5EF4-FFF2-40B4-BE49-F238E27FC236}">
                <a16:creationId xmlns:a16="http://schemas.microsoft.com/office/drawing/2014/main" id="{031E0243-8CA5-490F-95E2-C3F474EB1C78}"/>
              </a:ext>
            </a:extLst>
          </p:cNvPr>
          <p:cNvSpPr txBox="1"/>
          <p:nvPr/>
        </p:nvSpPr>
        <p:spPr>
          <a:xfrm>
            <a:off x="390417" y="1818526"/>
            <a:ext cx="8229599" cy="4401205"/>
          </a:xfrm>
          <a:prstGeom prst="rect">
            <a:avLst/>
          </a:prstGeom>
          <a:noFill/>
        </p:spPr>
        <p:txBody>
          <a:bodyPr wrap="square" rtlCol="0">
            <a:spAutoFit/>
          </a:bodyPr>
          <a:lstStyle/>
          <a:p>
            <a:pPr algn="ctr"/>
            <a:r>
              <a:rPr lang="en-US" sz="2000" b="1" i="1" dirty="0">
                <a:solidFill>
                  <a:srgbClr val="FF0000"/>
                </a:solidFill>
              </a:rPr>
              <a:t>AUG/SEPT: </a:t>
            </a:r>
            <a:r>
              <a:rPr lang="en-US" sz="2000" dirty="0"/>
              <a:t>Skill Work/S&amp;C </a:t>
            </a:r>
          </a:p>
          <a:p>
            <a:pPr algn="ctr"/>
            <a:r>
              <a:rPr lang="en-US" sz="2000" dirty="0"/>
              <a:t>• Fall league one day per week </a:t>
            </a:r>
          </a:p>
          <a:p>
            <a:pPr algn="ctr"/>
            <a:r>
              <a:rPr lang="en-US" sz="2000" dirty="0"/>
              <a:t>• Intense focus on skills and fundamentals training </a:t>
            </a:r>
          </a:p>
          <a:p>
            <a:pPr algn="ctr"/>
            <a:r>
              <a:rPr lang="en-US" sz="2000" dirty="0"/>
              <a:t>• Weight training three days per week </a:t>
            </a:r>
          </a:p>
          <a:p>
            <a:pPr algn="ctr"/>
            <a:r>
              <a:rPr lang="en-US" sz="2000" dirty="0"/>
              <a:t>• Intro team offensive concepts </a:t>
            </a:r>
          </a:p>
          <a:p>
            <a:pPr algn="ctr"/>
            <a:r>
              <a:rPr lang="en-US" sz="2000" dirty="0"/>
              <a:t>• Annual basketball fundraiser </a:t>
            </a:r>
          </a:p>
          <a:p>
            <a:pPr algn="ctr"/>
            <a:r>
              <a:rPr lang="en-US" sz="2000" dirty="0"/>
              <a:t>• Practice time 1.5 hours </a:t>
            </a:r>
          </a:p>
          <a:p>
            <a:pPr algn="ctr"/>
            <a:endParaRPr lang="en-US" sz="2000" dirty="0"/>
          </a:p>
          <a:p>
            <a:pPr algn="ctr"/>
            <a:r>
              <a:rPr lang="en-US" sz="2000" b="1" i="1" dirty="0">
                <a:solidFill>
                  <a:srgbClr val="FF0000"/>
                </a:solidFill>
              </a:rPr>
              <a:t>OCTOBER: </a:t>
            </a:r>
            <a:r>
              <a:rPr lang="en-US" sz="2000" dirty="0"/>
              <a:t>Skill work/S&amp;C </a:t>
            </a:r>
          </a:p>
          <a:p>
            <a:pPr algn="ctr"/>
            <a:r>
              <a:rPr lang="en-US" sz="2000" dirty="0"/>
              <a:t>• Weight training three days per week </a:t>
            </a:r>
          </a:p>
          <a:p>
            <a:pPr algn="ctr"/>
            <a:r>
              <a:rPr lang="en-US" sz="2000" dirty="0"/>
              <a:t>• Begin input of all plays </a:t>
            </a:r>
          </a:p>
          <a:p>
            <a:pPr algn="ctr"/>
            <a:r>
              <a:rPr lang="en-US" sz="2000" dirty="0"/>
              <a:t>• Introduction of team defensive concepts </a:t>
            </a:r>
          </a:p>
          <a:p>
            <a:pPr algn="ctr"/>
            <a:r>
              <a:rPr lang="en-US" sz="2000" dirty="0"/>
              <a:t>• Individual breakdown workouts with coaches </a:t>
            </a:r>
          </a:p>
          <a:p>
            <a:pPr algn="ctr"/>
            <a:r>
              <a:rPr lang="en-US" sz="2000" dirty="0"/>
              <a:t>• Practice time 1.5-2 hours </a:t>
            </a:r>
          </a:p>
        </p:txBody>
      </p:sp>
    </p:spTree>
    <p:extLst>
      <p:ext uri="{BB962C8B-B14F-4D97-AF65-F5344CB8AC3E}">
        <p14:creationId xmlns:p14="http://schemas.microsoft.com/office/powerpoint/2010/main" val="39663258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4B62F-E07E-4F1A-9729-1EBB479B7AC6}"/>
              </a:ext>
            </a:extLst>
          </p:cNvPr>
          <p:cNvSpPr>
            <a:spLocks noGrp="1"/>
          </p:cNvSpPr>
          <p:nvPr>
            <p:ph type="title"/>
          </p:nvPr>
        </p:nvSpPr>
        <p:spPr/>
        <p:txBody>
          <a:bodyPr/>
          <a:lstStyle/>
          <a:p>
            <a:pPr algn="ctr"/>
            <a:r>
              <a:rPr lang="en-US" dirty="0">
                <a:solidFill>
                  <a:srgbClr val="FF0000"/>
                </a:solidFill>
              </a:rPr>
              <a:t>Year Round Plan</a:t>
            </a:r>
          </a:p>
        </p:txBody>
      </p:sp>
      <p:sp>
        <p:nvSpPr>
          <p:cNvPr id="3" name="TextBox 2">
            <a:extLst>
              <a:ext uri="{FF2B5EF4-FFF2-40B4-BE49-F238E27FC236}">
                <a16:creationId xmlns:a16="http://schemas.microsoft.com/office/drawing/2014/main" id="{BBE21481-B5D9-4C1B-AAD6-245AB1E0F510}"/>
              </a:ext>
            </a:extLst>
          </p:cNvPr>
          <p:cNvSpPr txBox="1"/>
          <p:nvPr/>
        </p:nvSpPr>
        <p:spPr>
          <a:xfrm>
            <a:off x="565080" y="1767154"/>
            <a:ext cx="4469258" cy="4801314"/>
          </a:xfrm>
          <a:prstGeom prst="rect">
            <a:avLst/>
          </a:prstGeom>
          <a:noFill/>
        </p:spPr>
        <p:txBody>
          <a:bodyPr wrap="square" rtlCol="0">
            <a:spAutoFit/>
          </a:bodyPr>
          <a:lstStyle/>
          <a:p>
            <a:r>
              <a:rPr lang="en-US" b="1" i="1" dirty="0">
                <a:solidFill>
                  <a:srgbClr val="FF0000"/>
                </a:solidFill>
              </a:rPr>
              <a:t>MARCH:</a:t>
            </a:r>
            <a:r>
              <a:rPr lang="en-US" dirty="0"/>
              <a:t> UIL State Playoffs </a:t>
            </a:r>
          </a:p>
          <a:p>
            <a:r>
              <a:rPr lang="en-US" dirty="0"/>
              <a:t>• Weight training 2-3 days per week </a:t>
            </a:r>
          </a:p>
          <a:p>
            <a:r>
              <a:rPr lang="en-US" dirty="0"/>
              <a:t>• Practice time 1.5 hours </a:t>
            </a:r>
          </a:p>
          <a:p>
            <a:r>
              <a:rPr lang="en-US" dirty="0"/>
              <a:t>• After season conduct individual player meetings to discuss opportunities for improvement and spring plan </a:t>
            </a:r>
          </a:p>
          <a:p>
            <a:endParaRPr lang="en-US" dirty="0"/>
          </a:p>
          <a:p>
            <a:r>
              <a:rPr lang="en-US" b="1" i="1" dirty="0">
                <a:solidFill>
                  <a:srgbClr val="FF0000"/>
                </a:solidFill>
              </a:rPr>
              <a:t>APRIL / MAY</a:t>
            </a:r>
            <a:r>
              <a:rPr lang="en-US" dirty="0">
                <a:solidFill>
                  <a:srgbClr val="FF0000"/>
                </a:solidFill>
              </a:rPr>
              <a:t>: </a:t>
            </a:r>
            <a:r>
              <a:rPr lang="en-US" dirty="0"/>
              <a:t>Spring League and Skill Work </a:t>
            </a:r>
          </a:p>
          <a:p>
            <a:r>
              <a:rPr lang="en-US" dirty="0"/>
              <a:t>• Weight training 3 days per week </a:t>
            </a:r>
          </a:p>
          <a:p>
            <a:r>
              <a:rPr lang="en-US" dirty="0"/>
              <a:t>• Open gym, 5-on-5 games within the program </a:t>
            </a:r>
          </a:p>
          <a:p>
            <a:r>
              <a:rPr lang="en-US" dirty="0"/>
              <a:t>• Skill work 2 days per week </a:t>
            </a:r>
          </a:p>
          <a:p>
            <a:r>
              <a:rPr lang="en-US" dirty="0"/>
              <a:t>• Spring leagues; get younger level many games so they have the opportunity to improve </a:t>
            </a:r>
          </a:p>
          <a:p>
            <a:r>
              <a:rPr lang="en-US" dirty="0"/>
              <a:t>• Organize “Spring Game” possibly against Alumni or within program</a:t>
            </a:r>
          </a:p>
        </p:txBody>
      </p:sp>
      <p:sp>
        <p:nvSpPr>
          <p:cNvPr id="4" name="TextBox 3">
            <a:extLst>
              <a:ext uri="{FF2B5EF4-FFF2-40B4-BE49-F238E27FC236}">
                <a16:creationId xmlns:a16="http://schemas.microsoft.com/office/drawing/2014/main" id="{0E3E915C-2B90-47BC-85F3-2D9677CCD9BB}"/>
              </a:ext>
            </a:extLst>
          </p:cNvPr>
          <p:cNvSpPr txBox="1"/>
          <p:nvPr/>
        </p:nvSpPr>
        <p:spPr>
          <a:xfrm>
            <a:off x="5157627" y="1777428"/>
            <a:ext cx="3724382" cy="2031325"/>
          </a:xfrm>
          <a:prstGeom prst="rect">
            <a:avLst/>
          </a:prstGeom>
          <a:noFill/>
        </p:spPr>
        <p:txBody>
          <a:bodyPr wrap="square" rtlCol="0">
            <a:spAutoFit/>
          </a:bodyPr>
          <a:lstStyle/>
          <a:p>
            <a:r>
              <a:rPr lang="en-US" b="1" i="1" dirty="0">
                <a:solidFill>
                  <a:srgbClr val="FF0000"/>
                </a:solidFill>
              </a:rPr>
              <a:t>JUNE / JULY: </a:t>
            </a:r>
            <a:r>
              <a:rPr lang="en-US" dirty="0"/>
              <a:t>Summer leagues </a:t>
            </a:r>
          </a:p>
          <a:p>
            <a:r>
              <a:rPr lang="en-US" dirty="0"/>
              <a:t>• Intense focus on skills and fundamentals training </a:t>
            </a:r>
          </a:p>
          <a:p>
            <a:r>
              <a:rPr lang="en-US" dirty="0"/>
              <a:t>• Weight training 3 days per week </a:t>
            </a:r>
          </a:p>
          <a:p>
            <a:r>
              <a:rPr lang="en-US" dirty="0"/>
              <a:t>• AAU- Try to play 20-30 games during these two months </a:t>
            </a:r>
          </a:p>
          <a:p>
            <a:r>
              <a:rPr lang="en-US" dirty="0"/>
              <a:t>• UIL Showcase (Duncanville)</a:t>
            </a:r>
          </a:p>
        </p:txBody>
      </p:sp>
    </p:spTree>
    <p:extLst>
      <p:ext uri="{BB962C8B-B14F-4D97-AF65-F5344CB8AC3E}">
        <p14:creationId xmlns:p14="http://schemas.microsoft.com/office/powerpoint/2010/main" val="83440267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ＭＳ ゴシック"/>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ＭＳ ゴシック"/>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BAF3F26190D6A4D84BD827F66AA80C9" ma:contentTypeVersion="9" ma:contentTypeDescription="Create a new document." ma:contentTypeScope="" ma:versionID="2d9da052e83cbd26b1ef4b56af7cb9e4">
  <xsd:schema xmlns:xsd="http://www.w3.org/2001/XMLSchema" xmlns:xs="http://www.w3.org/2001/XMLSchema" xmlns:p="http://schemas.microsoft.com/office/2006/metadata/properties" xmlns:ns3="5b60c9ab-2265-4871-a54f-2e75a60de48d" targetNamespace="http://schemas.microsoft.com/office/2006/metadata/properties" ma:root="true" ma:fieldsID="58ed18db6420675ed12b556f0c4bc01b" ns3:_="">
    <xsd:import namespace="5b60c9ab-2265-4871-a54f-2e75a60de48d"/>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MediaServiceSystem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b60c9ab-2265-4871-a54f-2e75a60de48d"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ystemTags" ma:index="13" nillable="true" ma:displayName="MediaServiceSystemTags" ma:hidden="true" ma:internalName="MediaServiceSystemTags" ma:readOnly="true">
      <xsd:simpleType>
        <xsd:restriction base="dms:Note"/>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8285C6E-C2CE-47DA-B30B-A60D0B130C00}">
  <ds:schemaRefs>
    <ds:schemaRef ds:uri="http://purl.org/dc/elements/1.1/"/>
    <ds:schemaRef ds:uri="http://schemas.microsoft.com/office/infopath/2007/PartnerControls"/>
    <ds:schemaRef ds:uri="http://schemas.microsoft.com/office/2006/metadata/properties"/>
    <ds:schemaRef ds:uri="http://purl.org/dc/terms/"/>
    <ds:schemaRef ds:uri="http://purl.org/dc/dcmitype/"/>
    <ds:schemaRef ds:uri="http://schemas.microsoft.com/office/2006/documentManagement/types"/>
    <ds:schemaRef ds:uri="http://schemas.openxmlformats.org/package/2006/metadata/core-properties"/>
    <ds:schemaRef ds:uri="5b60c9ab-2265-4871-a54f-2e75a60de48d"/>
    <ds:schemaRef ds:uri="http://www.w3.org/XML/1998/namespace"/>
  </ds:schemaRefs>
</ds:datastoreItem>
</file>

<file path=customXml/itemProps2.xml><?xml version="1.0" encoding="utf-8"?>
<ds:datastoreItem xmlns:ds="http://schemas.openxmlformats.org/officeDocument/2006/customXml" ds:itemID="{9B43D2F5-5D5F-46CF-BF5D-DB3E521CF56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b60c9ab-2265-4871-a54f-2e75a60de48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CB1C024-3D13-482E-8412-FEF0241A69F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Module.thmx</Template>
  <TotalTime>63829</TotalTime>
  <Words>1125</Words>
  <Application>Microsoft Office PowerPoint</Application>
  <PresentationFormat>On-screen Show (4:3)</PresentationFormat>
  <Paragraphs>180</Paragraphs>
  <Slides>21</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Arial</vt:lpstr>
      <vt:lpstr>Arial Black</vt:lpstr>
      <vt:lpstr>Calibri</vt:lpstr>
      <vt:lpstr>Corbel</vt:lpstr>
      <vt:lpstr>Wingdings</vt:lpstr>
      <vt:lpstr>Wingdings 2</vt:lpstr>
      <vt:lpstr>Wingdings 3</vt:lpstr>
      <vt:lpstr>Module</vt:lpstr>
      <vt:lpstr>Parent Meeting</vt:lpstr>
      <vt:lpstr>MacArthur Basketball Coaches</vt:lpstr>
      <vt:lpstr>News &amp; Schedules</vt:lpstr>
      <vt:lpstr>Social Media</vt:lpstr>
      <vt:lpstr>Important Dates</vt:lpstr>
      <vt:lpstr>Player Expectations</vt:lpstr>
      <vt:lpstr>Player Rules</vt:lpstr>
      <vt:lpstr>Practice</vt:lpstr>
      <vt:lpstr>Playing Time</vt:lpstr>
      <vt:lpstr>Parent Expectations</vt:lpstr>
      <vt:lpstr>Parent Expectations</vt:lpstr>
      <vt:lpstr>Parent Expectations</vt:lpstr>
      <vt:lpstr>Thanksgiving Holidays</vt:lpstr>
      <vt:lpstr>Christmas Holidays</vt:lpstr>
      <vt:lpstr>Yearly Expenses</vt:lpstr>
      <vt:lpstr>Team Funded</vt:lpstr>
      <vt:lpstr>Concessions</vt:lpstr>
      <vt:lpstr>Sponsors</vt:lpstr>
      <vt:lpstr>Booster Club</vt:lpstr>
      <vt:lpstr>Year Round Plan</vt:lpstr>
      <vt:lpstr>Year Round Plan</vt:lpstr>
    </vt:vector>
  </TitlesOfParts>
  <Company>LISD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William Verstuyft</dc:creator>
  <cp:lastModifiedBy>Shannon Spencer</cp:lastModifiedBy>
  <cp:revision>53</cp:revision>
  <dcterms:created xsi:type="dcterms:W3CDTF">2015-10-26T13:49:22Z</dcterms:created>
  <dcterms:modified xsi:type="dcterms:W3CDTF">2026-09-03T18:57:57Z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0x010100DBAF3F26190D6A4D84BD827F66AA80C9</vt:lpwstr>
  </property>
</Properties>
</file>